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9" r:id="rId1"/>
    <p:sldMasterId id="2147483650" r:id="rId2"/>
  </p:sldMasterIdLst>
  <p:notesMasterIdLst>
    <p:notesMasterId r:id="rId26"/>
  </p:notesMasterIdLst>
  <p:handoutMasterIdLst>
    <p:handoutMasterId r:id="rId27"/>
  </p:handoutMasterIdLst>
  <p:sldIdLst>
    <p:sldId id="514" r:id="rId3"/>
    <p:sldId id="518" r:id="rId4"/>
    <p:sldId id="674" r:id="rId5"/>
    <p:sldId id="692" r:id="rId6"/>
    <p:sldId id="693" r:id="rId7"/>
    <p:sldId id="694" r:id="rId8"/>
    <p:sldId id="702" r:id="rId9"/>
    <p:sldId id="703" r:id="rId10"/>
    <p:sldId id="683" r:id="rId11"/>
    <p:sldId id="704" r:id="rId12"/>
    <p:sldId id="695" r:id="rId13"/>
    <p:sldId id="686" r:id="rId14"/>
    <p:sldId id="705" r:id="rId15"/>
    <p:sldId id="706" r:id="rId16"/>
    <p:sldId id="708" r:id="rId17"/>
    <p:sldId id="712" r:id="rId18"/>
    <p:sldId id="697" r:id="rId19"/>
    <p:sldId id="707" r:id="rId20"/>
    <p:sldId id="689" r:id="rId21"/>
    <p:sldId id="711" r:id="rId22"/>
    <p:sldId id="709" r:id="rId23"/>
    <p:sldId id="710" r:id="rId24"/>
    <p:sldId id="679" r:id="rId25"/>
  </p:sldIdLst>
  <p:sldSz cx="12192000" cy="6858000"/>
  <p:notesSz cx="6858000" cy="9144000"/>
  <p:defaultTextStyle>
    <a:defPPr>
      <a:defRPr lang="zh-CN"/>
    </a:defPPr>
    <a:lvl1pPr algn="l" rtl="0" eaLnBrk="0" fontAlgn="base" hangingPunct="0">
      <a:spcBef>
        <a:spcPct val="0"/>
      </a:spcBef>
      <a:spcAft>
        <a:spcPct val="0"/>
      </a:spcAft>
      <a:defRPr kern="1200">
        <a:solidFill>
          <a:schemeClr val="tx1"/>
        </a:solidFill>
        <a:latin typeface="Arial" pitchFamily="34" charset="0"/>
        <a:ea typeface="宋体" pitchFamily="2" charset="-122"/>
        <a:cs typeface="+mn-cs"/>
      </a:defRPr>
    </a:lvl1pPr>
    <a:lvl2pPr marL="457200" algn="l" rtl="0" eaLnBrk="0" fontAlgn="base" hangingPunct="0">
      <a:spcBef>
        <a:spcPct val="0"/>
      </a:spcBef>
      <a:spcAft>
        <a:spcPct val="0"/>
      </a:spcAft>
      <a:defRPr kern="1200">
        <a:solidFill>
          <a:schemeClr val="tx1"/>
        </a:solidFill>
        <a:latin typeface="Arial" pitchFamily="34" charset="0"/>
        <a:ea typeface="宋体" pitchFamily="2" charset="-122"/>
        <a:cs typeface="+mn-cs"/>
      </a:defRPr>
    </a:lvl2pPr>
    <a:lvl3pPr marL="914400" algn="l" rtl="0" eaLnBrk="0" fontAlgn="base" hangingPunct="0">
      <a:spcBef>
        <a:spcPct val="0"/>
      </a:spcBef>
      <a:spcAft>
        <a:spcPct val="0"/>
      </a:spcAft>
      <a:defRPr kern="1200">
        <a:solidFill>
          <a:schemeClr val="tx1"/>
        </a:solidFill>
        <a:latin typeface="Arial" pitchFamily="34" charset="0"/>
        <a:ea typeface="宋体" pitchFamily="2" charset="-122"/>
        <a:cs typeface="+mn-cs"/>
      </a:defRPr>
    </a:lvl3pPr>
    <a:lvl4pPr marL="1371600" algn="l" rtl="0" eaLnBrk="0" fontAlgn="base" hangingPunct="0">
      <a:spcBef>
        <a:spcPct val="0"/>
      </a:spcBef>
      <a:spcAft>
        <a:spcPct val="0"/>
      </a:spcAft>
      <a:defRPr kern="1200">
        <a:solidFill>
          <a:schemeClr val="tx1"/>
        </a:solidFill>
        <a:latin typeface="Arial" pitchFamily="34" charset="0"/>
        <a:ea typeface="宋体" pitchFamily="2" charset="-122"/>
        <a:cs typeface="+mn-cs"/>
      </a:defRPr>
    </a:lvl4pPr>
    <a:lvl5pPr marL="1828800" algn="l" rtl="0" eaLnBrk="0" fontAlgn="base" hangingPunct="0">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朱月熠" initials="朱月熠" lastIdx="1" clrIdx="0">
    <p:extLst>
      <p:ext uri="{19B8F6BF-5375-455C-9EA6-DF929625EA0E}">
        <p15:presenceInfo xmlns:p15="http://schemas.microsoft.com/office/powerpoint/2012/main" userId="朱月熠"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6C9D8"/>
    <a:srgbClr val="0169B8"/>
    <a:srgbClr val="A3C1CB"/>
    <a:srgbClr val="6384CF"/>
    <a:srgbClr val="C6D9E8"/>
    <a:srgbClr val="9933FF"/>
    <a:srgbClr val="00FF00"/>
    <a:srgbClr val="639D9D"/>
    <a:srgbClr val="8EB1C8"/>
    <a:srgbClr val="7F9AD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C083E6E3-FA7D-4D7B-A595-EF9225AFEA82}" styleName="浅色样式 1 - 强调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E269D01E-BC32-4049-B463-5C60D7B0CCD2}" styleName="主题样式 2 - 强调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B344D84-9AFB-497E-A393-DC336BA19D2E}" styleName="中度样式 3 - 强调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BDBED569-4797-4DF1-A0F4-6AAB3CD982D8}" styleName="浅色样式 3 - 强调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175" autoAdjust="0"/>
    <p:restoredTop sz="85813" autoAdjust="0"/>
  </p:normalViewPr>
  <p:slideViewPr>
    <p:cSldViewPr>
      <p:cViewPr varScale="1">
        <p:scale>
          <a:sx n="74" d="100"/>
          <a:sy n="74" d="100"/>
        </p:scale>
        <p:origin x="408" y="60"/>
      </p:cViewPr>
      <p:guideLst>
        <p:guide orient="horz" pos="2160"/>
        <p:guide pos="3840"/>
      </p:guideLst>
    </p:cSldViewPr>
  </p:slideViewPr>
  <p:outlineViewPr>
    <p:cViewPr>
      <p:scale>
        <a:sx n="33" d="100"/>
        <a:sy n="33" d="100"/>
      </p:scale>
      <p:origin x="0" y="0"/>
    </p:cViewPr>
  </p:outlin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notesMaster" Target="notesMasters/notesMaster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commentAuthors" Target="commentAuthor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handoutMaster" Target="handoutMasters/handoutMaster1.xml"/><Relationship Id="rId3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54658"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latin typeface="Arial" charset="0"/>
                <a:ea typeface="宋体" charset="-122"/>
              </a:defRPr>
            </a:lvl1pPr>
          </a:lstStyle>
          <a:p>
            <a:pPr>
              <a:defRPr/>
            </a:pPr>
            <a:endParaRPr lang="en-US" altLang="zh-CN"/>
          </a:p>
        </p:txBody>
      </p:sp>
      <p:sp>
        <p:nvSpPr>
          <p:cNvPr id="454659" name="Rectangle 3"/>
          <p:cNvSpPr>
            <a:spLocks noGrp="1" noChangeArrowheads="1"/>
          </p:cNvSpPr>
          <p:nvPr>
            <p:ph type="dt" sz="quarter"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atin typeface="Arial" charset="0"/>
                <a:ea typeface="宋体" charset="-122"/>
              </a:defRPr>
            </a:lvl1pPr>
          </a:lstStyle>
          <a:p>
            <a:pPr>
              <a:defRPr/>
            </a:pPr>
            <a:endParaRPr lang="en-US" altLang="zh-CN"/>
          </a:p>
        </p:txBody>
      </p:sp>
      <p:sp>
        <p:nvSpPr>
          <p:cNvPr id="454660" name="Rectangle 4"/>
          <p:cNvSpPr>
            <a:spLocks noGrp="1" noChangeArrowheads="1"/>
          </p:cNvSpPr>
          <p:nvPr>
            <p:ph type="ftr" sz="quarter" idx="2"/>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atin typeface="Arial" charset="0"/>
                <a:ea typeface="宋体" charset="-122"/>
              </a:defRPr>
            </a:lvl1pPr>
          </a:lstStyle>
          <a:p>
            <a:pPr>
              <a:defRPr/>
            </a:pPr>
            <a:endParaRPr lang="en-US" altLang="zh-CN"/>
          </a:p>
        </p:txBody>
      </p:sp>
      <p:sp>
        <p:nvSpPr>
          <p:cNvPr id="454661" name="Rectangle 5"/>
          <p:cNvSpPr>
            <a:spLocks noGrp="1" noChangeArrowheads="1"/>
          </p:cNvSpPr>
          <p:nvPr>
            <p:ph type="sldNum" sz="quarter" idx="3"/>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F716C643-07D2-4DFA-A54B-0C38EE753DF2}" type="slidenum">
              <a:rPr lang="en-US" altLang="zh-CN"/>
              <a:pPr>
                <a:defRPr/>
              </a:pPr>
              <a:t>‹#›</a:t>
            </a:fld>
            <a:endParaRPr lang="en-US" altLang="zh-CN"/>
          </a:p>
        </p:txBody>
      </p:sp>
    </p:spTree>
    <p:extLst>
      <p:ext uri="{BB962C8B-B14F-4D97-AF65-F5344CB8AC3E}">
        <p14:creationId xmlns:p14="http://schemas.microsoft.com/office/powerpoint/2010/main" val="59365026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746"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latin typeface="Arial" charset="0"/>
                <a:ea typeface="宋体" charset="-122"/>
              </a:defRPr>
            </a:lvl1pPr>
          </a:lstStyle>
          <a:p>
            <a:pPr>
              <a:defRPr/>
            </a:pPr>
            <a:endParaRPr lang="en-US" altLang="zh-CN"/>
          </a:p>
        </p:txBody>
      </p:sp>
      <p:sp>
        <p:nvSpPr>
          <p:cNvPr id="31747"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atin typeface="Arial" charset="0"/>
                <a:ea typeface="宋体" charset="-122"/>
              </a:defRPr>
            </a:lvl1pPr>
          </a:lstStyle>
          <a:p>
            <a:pPr>
              <a:defRPr/>
            </a:pPr>
            <a:endParaRPr lang="en-US" altLang="zh-CN"/>
          </a:p>
        </p:txBody>
      </p:sp>
      <p:sp>
        <p:nvSpPr>
          <p:cNvPr id="16388" name="Rectangle 4"/>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p:spPr>
      </p:sp>
      <p:sp>
        <p:nvSpPr>
          <p:cNvPr id="31749"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31750"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atin typeface="Arial" charset="0"/>
                <a:ea typeface="宋体" charset="-122"/>
              </a:defRPr>
            </a:lvl1pPr>
          </a:lstStyle>
          <a:p>
            <a:pPr>
              <a:defRPr/>
            </a:pPr>
            <a:endParaRPr lang="en-US" altLang="zh-CN"/>
          </a:p>
        </p:txBody>
      </p:sp>
      <p:sp>
        <p:nvSpPr>
          <p:cNvPr id="31751"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7BA81305-DA8F-45B0-A218-DFFE26984A85}" type="slidenum">
              <a:rPr lang="en-US" altLang="zh-CN"/>
              <a:pPr>
                <a:defRPr/>
              </a:pPr>
              <a:t>‹#›</a:t>
            </a:fld>
            <a:endParaRPr lang="en-US" altLang="zh-CN"/>
          </a:p>
        </p:txBody>
      </p:sp>
    </p:spTree>
    <p:extLst>
      <p:ext uri="{BB962C8B-B14F-4D97-AF65-F5344CB8AC3E}">
        <p14:creationId xmlns:p14="http://schemas.microsoft.com/office/powerpoint/2010/main" val="79084320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宋体" charset="-122"/>
        <a:cs typeface="+mn-cs"/>
      </a:defRPr>
    </a:lvl1pPr>
    <a:lvl2pPr marL="457200" algn="l" rtl="0" eaLnBrk="0" fontAlgn="base" hangingPunct="0">
      <a:spcBef>
        <a:spcPct val="30000"/>
      </a:spcBef>
      <a:spcAft>
        <a:spcPct val="0"/>
      </a:spcAft>
      <a:defRPr sz="1200" kern="1200">
        <a:solidFill>
          <a:schemeClr val="tx1"/>
        </a:solidFill>
        <a:latin typeface="Arial" charset="0"/>
        <a:ea typeface="宋体" charset="-122"/>
        <a:cs typeface="+mn-cs"/>
      </a:defRPr>
    </a:lvl2pPr>
    <a:lvl3pPr marL="914400" algn="l" rtl="0" eaLnBrk="0" fontAlgn="base" hangingPunct="0">
      <a:spcBef>
        <a:spcPct val="30000"/>
      </a:spcBef>
      <a:spcAft>
        <a:spcPct val="0"/>
      </a:spcAft>
      <a:defRPr sz="1200" kern="1200">
        <a:solidFill>
          <a:schemeClr val="tx1"/>
        </a:solidFill>
        <a:latin typeface="Arial" charset="0"/>
        <a:ea typeface="宋体" charset="-122"/>
        <a:cs typeface="+mn-cs"/>
      </a:defRPr>
    </a:lvl3pPr>
    <a:lvl4pPr marL="1371600" algn="l" rtl="0" eaLnBrk="0" fontAlgn="base" hangingPunct="0">
      <a:spcBef>
        <a:spcPct val="30000"/>
      </a:spcBef>
      <a:spcAft>
        <a:spcPct val="0"/>
      </a:spcAft>
      <a:defRPr sz="1200" kern="1200">
        <a:solidFill>
          <a:schemeClr val="tx1"/>
        </a:solidFill>
        <a:latin typeface="Arial" charset="0"/>
        <a:ea typeface="宋体" charset="-122"/>
        <a:cs typeface="+mn-cs"/>
      </a:defRPr>
    </a:lvl4pPr>
    <a:lvl5pPr marL="1828800" algn="l" rtl="0" eaLnBrk="0" fontAlgn="base" hangingPunct="0">
      <a:spcBef>
        <a:spcPct val="30000"/>
      </a:spcBef>
      <a:spcAft>
        <a:spcPct val="0"/>
      </a:spcAft>
      <a:defRPr sz="1200" kern="1200">
        <a:solidFill>
          <a:schemeClr val="tx1"/>
        </a:solidFill>
        <a:latin typeface="Arial" charset="0"/>
        <a:ea typeface="宋体"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本次汇报的内容比较杂，除了标题的两部分</a:t>
            </a:r>
            <a:r>
              <a:rPr lang="zh-CN" altLang="en-US" dirty="0" smtClean="0"/>
              <a:t>，也承接了之前的报告，涉及</a:t>
            </a:r>
            <a:r>
              <a:rPr lang="zh-CN" altLang="en-US" dirty="0" smtClean="0"/>
              <a:t>到域适应的一些</a:t>
            </a:r>
            <a:r>
              <a:rPr lang="zh-CN" altLang="en-US" dirty="0" smtClean="0"/>
              <a:t>内容</a:t>
            </a:r>
            <a:endParaRPr lang="zh-CN" altLang="en-US" dirty="0"/>
          </a:p>
        </p:txBody>
      </p:sp>
      <p:sp>
        <p:nvSpPr>
          <p:cNvPr id="4" name="灯片编号占位符 3"/>
          <p:cNvSpPr>
            <a:spLocks noGrp="1"/>
          </p:cNvSpPr>
          <p:nvPr>
            <p:ph type="sldNum" sz="quarter" idx="10"/>
          </p:nvPr>
        </p:nvSpPr>
        <p:spPr/>
        <p:txBody>
          <a:bodyPr/>
          <a:lstStyle/>
          <a:p>
            <a:pPr>
              <a:defRPr/>
            </a:pPr>
            <a:fld id="{7BA81305-DA8F-45B0-A218-DFFE26984A85}" type="slidenum">
              <a:rPr lang="en-US" altLang="zh-CN" smtClean="0"/>
              <a:pPr>
                <a:defRPr/>
              </a:pPr>
              <a:t>1</a:t>
            </a:fld>
            <a:endParaRPr lang="en-US" altLang="zh-CN"/>
          </a:p>
        </p:txBody>
      </p:sp>
    </p:spTree>
    <p:extLst>
      <p:ext uri="{BB962C8B-B14F-4D97-AF65-F5344CB8AC3E}">
        <p14:creationId xmlns:p14="http://schemas.microsoft.com/office/powerpoint/2010/main" val="42715044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p:cNvSpPr>
            <a:spLocks noGrp="1" noChangeArrowheads="1"/>
          </p:cNvSpPr>
          <p:nvPr>
            <p:ph type="sldNum" sz="quarter" idx="5"/>
          </p:nvPr>
        </p:nvSpPr>
        <p:spPr>
          <a:noFill/>
        </p:spPr>
        <p:txBody>
          <a:bodyPr/>
          <a:lstStyle/>
          <a:p>
            <a:fld id="{BAA6EB87-D358-4C45-9F63-36758054BEDC}" type="slidenum">
              <a:rPr lang="en-US" altLang="zh-CN" smtClean="0"/>
              <a:pPr/>
              <a:t>10</a:t>
            </a:fld>
            <a:endParaRPr lang="en-US" altLang="zh-CN" smtClean="0"/>
          </a:p>
        </p:txBody>
      </p:sp>
      <p:sp>
        <p:nvSpPr>
          <p:cNvPr id="18435" name="Rectangle 2"/>
          <p:cNvSpPr>
            <a:spLocks noGrp="1" noRot="1" noChangeAspect="1" noChangeArrowheads="1" noTextEdit="1"/>
          </p:cNvSpPr>
          <p:nvPr>
            <p:ph type="sldImg"/>
          </p:nvPr>
        </p:nvSpPr>
        <p:spPr>
          <a:xfrm>
            <a:off x="381000" y="685800"/>
            <a:ext cx="6096000" cy="3429000"/>
          </a:xfrm>
          <a:ln/>
        </p:spPr>
      </p:sp>
      <p:sp>
        <p:nvSpPr>
          <p:cNvPr id="18436" name="Rectangle 3"/>
          <p:cNvSpPr>
            <a:spLocks noGrp="1" noChangeArrowheads="1"/>
          </p:cNvSpPr>
          <p:nvPr>
            <p:ph type="body" idx="1"/>
          </p:nvPr>
        </p:nvSpPr>
        <p:spPr>
          <a:noFill/>
          <a:ln/>
        </p:spPr>
        <p:txBody>
          <a:bodyPr/>
          <a:lstStyle/>
          <a:p>
            <a:pPr eaLnBrk="1" hangingPunct="1"/>
            <a:endParaRPr lang="zh-CN" altLang="en-US" dirty="0" smtClean="0">
              <a:latin typeface="Arial" pitchFamily="34" charset="0"/>
              <a:ea typeface="宋体" pitchFamily="2" charset="-122"/>
            </a:endParaRPr>
          </a:p>
        </p:txBody>
      </p:sp>
    </p:spTree>
    <p:extLst>
      <p:ext uri="{BB962C8B-B14F-4D97-AF65-F5344CB8AC3E}">
        <p14:creationId xmlns:p14="http://schemas.microsoft.com/office/powerpoint/2010/main" val="37762792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p:cNvSpPr>
            <a:spLocks noGrp="1" noChangeArrowheads="1"/>
          </p:cNvSpPr>
          <p:nvPr>
            <p:ph type="sldNum" sz="quarter" idx="5"/>
          </p:nvPr>
        </p:nvSpPr>
        <p:spPr>
          <a:noFill/>
        </p:spPr>
        <p:txBody>
          <a:bodyPr/>
          <a:lstStyle/>
          <a:p>
            <a:fld id="{BAA6EB87-D358-4C45-9F63-36758054BEDC}" type="slidenum">
              <a:rPr lang="en-US" altLang="zh-CN" smtClean="0"/>
              <a:pPr/>
              <a:t>11</a:t>
            </a:fld>
            <a:endParaRPr lang="en-US" altLang="zh-CN" smtClean="0"/>
          </a:p>
        </p:txBody>
      </p:sp>
      <p:sp>
        <p:nvSpPr>
          <p:cNvPr id="18435" name="Rectangle 2"/>
          <p:cNvSpPr>
            <a:spLocks noGrp="1" noRot="1" noChangeAspect="1" noChangeArrowheads="1" noTextEdit="1"/>
          </p:cNvSpPr>
          <p:nvPr>
            <p:ph type="sldImg"/>
          </p:nvPr>
        </p:nvSpPr>
        <p:spPr>
          <a:xfrm>
            <a:off x="381000" y="685800"/>
            <a:ext cx="6096000" cy="3429000"/>
          </a:xfrm>
          <a:ln/>
        </p:spPr>
      </p:sp>
      <p:sp>
        <p:nvSpPr>
          <p:cNvPr id="18436" name="Rectangle 3"/>
          <p:cNvSpPr>
            <a:spLocks noGrp="1" noChangeArrowheads="1"/>
          </p:cNvSpPr>
          <p:nvPr>
            <p:ph type="body" idx="1"/>
          </p:nvPr>
        </p:nvSpPr>
        <p:spPr>
          <a:noFill/>
          <a:ln/>
        </p:spPr>
        <p:txBody>
          <a:bodyPr/>
          <a:lstStyle/>
          <a:p>
            <a:r>
              <a:rPr lang="zh-CN" altLang="en-US" dirty="0" smtClean="0"/>
              <a:t>将上述的解决思路相互结合。</a:t>
            </a:r>
            <a:endParaRPr lang="en-US" altLang="zh-CN" dirty="0" smtClean="0"/>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sz="1200" dirty="0" smtClean="0">
                <a:latin typeface="+mn-ea"/>
                <a:cs typeface="Times New Roman" panose="02020603050405020304" pitchFamily="18" charset="0"/>
              </a:rPr>
              <a:t>（</a:t>
            </a:r>
            <a:r>
              <a:rPr lang="en-US" altLang="zh-CN" sz="1200" dirty="0" smtClean="0">
                <a:latin typeface="+mn-ea"/>
                <a:cs typeface="Times New Roman" panose="02020603050405020304" pitchFamily="18" charset="0"/>
              </a:rPr>
              <a:t>----</a:t>
            </a:r>
            <a:r>
              <a:rPr lang="zh-CN" altLang="en-US" sz="1200" dirty="0" smtClean="0">
                <a:latin typeface="+mn-ea"/>
                <a:cs typeface="Times New Roman" panose="02020603050405020304" pitchFamily="18" charset="0"/>
              </a:rPr>
              <a:t>样本生成：先生成属性，然后生成样本进行学习）</a:t>
            </a:r>
            <a:endParaRPr lang="en-US" altLang="zh-CN" sz="1200" dirty="0" smtClean="0">
              <a:latin typeface="+mn-ea"/>
              <a:cs typeface="Times New Roman" panose="02020603050405020304" pitchFamily="18"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sz="1200" dirty="0" smtClean="0">
                <a:latin typeface="+mn-ea"/>
                <a:cs typeface="Times New Roman" panose="02020603050405020304" pitchFamily="18" charset="0"/>
              </a:rPr>
              <a:t>对样本数极少的类别做特征级别的数据增强，先获取图像的语义信息，然后生成具有特定语义信息或者属性的样本，等同于扩充了样本然后进行检测。</a:t>
            </a:r>
            <a:endParaRPr lang="en-US" altLang="zh-CN" dirty="0" smtClean="0"/>
          </a:p>
          <a:p>
            <a:endParaRPr lang="en-US" altLang="zh-CN" dirty="0" smtClean="0"/>
          </a:p>
        </p:txBody>
      </p:sp>
    </p:spTree>
    <p:extLst>
      <p:ext uri="{BB962C8B-B14F-4D97-AF65-F5344CB8AC3E}">
        <p14:creationId xmlns:p14="http://schemas.microsoft.com/office/powerpoint/2010/main" val="26581749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p:cNvSpPr>
            <a:spLocks noGrp="1" noChangeArrowheads="1"/>
          </p:cNvSpPr>
          <p:nvPr>
            <p:ph type="sldNum" sz="quarter" idx="5"/>
          </p:nvPr>
        </p:nvSpPr>
        <p:spPr>
          <a:noFill/>
        </p:spPr>
        <p:txBody>
          <a:bodyPr/>
          <a:lstStyle/>
          <a:p>
            <a:fld id="{BAA6EB87-D358-4C45-9F63-36758054BEDC}" type="slidenum">
              <a:rPr lang="en-US" altLang="zh-CN" smtClean="0"/>
              <a:pPr/>
              <a:t>12</a:t>
            </a:fld>
            <a:endParaRPr lang="en-US" altLang="zh-CN" smtClean="0"/>
          </a:p>
        </p:txBody>
      </p:sp>
      <p:sp>
        <p:nvSpPr>
          <p:cNvPr id="18435" name="Rectangle 2"/>
          <p:cNvSpPr>
            <a:spLocks noGrp="1" noRot="1" noChangeAspect="1" noChangeArrowheads="1" noTextEdit="1"/>
          </p:cNvSpPr>
          <p:nvPr>
            <p:ph type="sldImg"/>
          </p:nvPr>
        </p:nvSpPr>
        <p:spPr>
          <a:xfrm>
            <a:off x="381000" y="685800"/>
            <a:ext cx="6096000" cy="3429000"/>
          </a:xfrm>
          <a:ln/>
        </p:spPr>
      </p:sp>
      <p:sp>
        <p:nvSpPr>
          <p:cNvPr id="18436" name="Rectangle 3"/>
          <p:cNvSpPr>
            <a:spLocks noGrp="1" noChangeArrowheads="1"/>
          </p:cNvSpPr>
          <p:nvPr>
            <p:ph type="body" idx="1"/>
          </p:nvPr>
        </p:nvSpPr>
        <p:spPr>
          <a:noFill/>
          <a:ln/>
        </p:spPr>
        <p:txBody>
          <a:bodyPr/>
          <a:lstStyle/>
          <a:p>
            <a:pPr eaLnBrk="1" hangingPunct="1"/>
            <a:endParaRPr lang="zh-CN" altLang="en-US" dirty="0" smtClean="0">
              <a:latin typeface="Arial" pitchFamily="34" charset="0"/>
              <a:ea typeface="宋体" pitchFamily="2" charset="-122"/>
            </a:endParaRPr>
          </a:p>
        </p:txBody>
      </p:sp>
    </p:spTree>
    <p:extLst>
      <p:ext uri="{BB962C8B-B14F-4D97-AF65-F5344CB8AC3E}">
        <p14:creationId xmlns:p14="http://schemas.microsoft.com/office/powerpoint/2010/main" val="15396233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p:cNvSpPr>
            <a:spLocks noGrp="1" noChangeArrowheads="1"/>
          </p:cNvSpPr>
          <p:nvPr>
            <p:ph type="sldNum" sz="quarter" idx="5"/>
          </p:nvPr>
        </p:nvSpPr>
        <p:spPr>
          <a:noFill/>
        </p:spPr>
        <p:txBody>
          <a:bodyPr/>
          <a:lstStyle/>
          <a:p>
            <a:fld id="{BAA6EB87-D358-4C45-9F63-36758054BEDC}" type="slidenum">
              <a:rPr lang="en-US" altLang="zh-CN" smtClean="0"/>
              <a:pPr/>
              <a:t>13</a:t>
            </a:fld>
            <a:endParaRPr lang="en-US" altLang="zh-CN" smtClean="0"/>
          </a:p>
        </p:txBody>
      </p:sp>
      <p:sp>
        <p:nvSpPr>
          <p:cNvPr id="18435" name="Rectangle 2"/>
          <p:cNvSpPr>
            <a:spLocks noGrp="1" noRot="1" noChangeAspect="1" noChangeArrowheads="1" noTextEdit="1"/>
          </p:cNvSpPr>
          <p:nvPr>
            <p:ph type="sldImg"/>
          </p:nvPr>
        </p:nvSpPr>
        <p:spPr>
          <a:xfrm>
            <a:off x="381000" y="685800"/>
            <a:ext cx="6096000" cy="3429000"/>
          </a:xfrm>
          <a:ln/>
        </p:spPr>
      </p:sp>
      <p:sp>
        <p:nvSpPr>
          <p:cNvPr id="18436" name="Rectangle 3"/>
          <p:cNvSpPr>
            <a:spLocks noGrp="1" noChangeArrowheads="1"/>
          </p:cNvSpPr>
          <p:nvPr>
            <p:ph type="body" idx="1"/>
          </p:nvPr>
        </p:nvSpPr>
        <p:spPr>
          <a:noFill/>
          <a:ln/>
        </p:spPr>
        <p:txBody>
          <a:bodyPr/>
          <a:lstStyle/>
          <a:p>
            <a:endParaRPr lang="zh-CN" altLang="en-US" dirty="0"/>
          </a:p>
        </p:txBody>
      </p:sp>
    </p:spTree>
    <p:extLst>
      <p:ext uri="{BB962C8B-B14F-4D97-AF65-F5344CB8AC3E}">
        <p14:creationId xmlns:p14="http://schemas.microsoft.com/office/powerpoint/2010/main" val="35167304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p:cNvSpPr>
            <a:spLocks noGrp="1" noChangeArrowheads="1"/>
          </p:cNvSpPr>
          <p:nvPr>
            <p:ph type="sldNum" sz="quarter" idx="5"/>
          </p:nvPr>
        </p:nvSpPr>
        <p:spPr>
          <a:noFill/>
        </p:spPr>
        <p:txBody>
          <a:bodyPr/>
          <a:lstStyle/>
          <a:p>
            <a:fld id="{BAA6EB87-D358-4C45-9F63-36758054BEDC}" type="slidenum">
              <a:rPr lang="en-US" altLang="zh-CN" smtClean="0"/>
              <a:pPr/>
              <a:t>14</a:t>
            </a:fld>
            <a:endParaRPr lang="en-US" altLang="zh-CN" smtClean="0"/>
          </a:p>
        </p:txBody>
      </p:sp>
      <p:sp>
        <p:nvSpPr>
          <p:cNvPr id="18435" name="Rectangle 2"/>
          <p:cNvSpPr>
            <a:spLocks noGrp="1" noRot="1" noChangeAspect="1" noChangeArrowheads="1" noTextEdit="1"/>
          </p:cNvSpPr>
          <p:nvPr>
            <p:ph type="sldImg"/>
          </p:nvPr>
        </p:nvSpPr>
        <p:spPr>
          <a:xfrm>
            <a:off x="381000" y="685800"/>
            <a:ext cx="6096000" cy="3429000"/>
          </a:xfrm>
          <a:ln/>
        </p:spPr>
      </p:sp>
      <p:sp>
        <p:nvSpPr>
          <p:cNvPr id="18436" name="Rectangle 3"/>
          <p:cNvSpPr>
            <a:spLocks noGrp="1" noChangeArrowheads="1"/>
          </p:cNvSpPr>
          <p:nvPr>
            <p:ph type="body" idx="1"/>
          </p:nvPr>
        </p:nvSpPr>
        <p:spPr>
          <a:noFill/>
          <a:ln/>
        </p:spPr>
        <p:txBody>
          <a:bodyPr/>
          <a:lstStyle/>
          <a:p>
            <a:pPr eaLnBrk="1" hangingPunct="1"/>
            <a:r>
              <a:rPr lang="zh-CN" altLang="en-US" dirty="0" smtClean="0">
                <a:latin typeface="Arial" pitchFamily="34" charset="0"/>
                <a:ea typeface="宋体" pitchFamily="2" charset="-122"/>
              </a:rPr>
              <a:t>与迁移学习类似的是：都需要调整模型以适应新的问题，但是</a:t>
            </a:r>
            <a:r>
              <a:rPr lang="en-US" altLang="zh-CN" dirty="0" smtClean="0">
                <a:latin typeface="Arial" pitchFamily="34" charset="0"/>
                <a:ea typeface="宋体" pitchFamily="2" charset="-122"/>
              </a:rPr>
              <a:t>….. </a:t>
            </a:r>
            <a:r>
              <a:rPr lang="zh-CN" altLang="en-US" dirty="0" smtClean="0">
                <a:latin typeface="Arial" pitchFamily="34" charset="0"/>
                <a:ea typeface="宋体" pitchFamily="2" charset="-122"/>
              </a:rPr>
              <a:t>元学习的二重梯度 二次梯度更新</a:t>
            </a:r>
            <a:endParaRPr lang="en-US" altLang="zh-CN" dirty="0" smtClean="0">
              <a:latin typeface="Arial" pitchFamily="34" charset="0"/>
              <a:ea typeface="宋体" pitchFamily="2" charset="-122"/>
            </a:endParaRPr>
          </a:p>
          <a:p>
            <a:pPr eaLnBrk="1" hangingPunct="1"/>
            <a:r>
              <a:rPr lang="zh-CN" altLang="en-US" dirty="0" smtClean="0">
                <a:latin typeface="Arial" pitchFamily="34" charset="0"/>
                <a:ea typeface="宋体" pitchFamily="2" charset="-122"/>
              </a:rPr>
              <a:t>顺便，为什么不能用迁移学习的方法？还是在于样本数太少上，容易出现过拟合。</a:t>
            </a:r>
            <a:endParaRPr lang="en-US" altLang="zh-CN" dirty="0" smtClean="0">
              <a:latin typeface="Arial" pitchFamily="34" charset="0"/>
              <a:ea typeface="宋体" pitchFamily="2" charset="-122"/>
            </a:endParaRPr>
          </a:p>
        </p:txBody>
      </p:sp>
    </p:spTree>
    <p:extLst>
      <p:ext uri="{BB962C8B-B14F-4D97-AF65-F5344CB8AC3E}">
        <p14:creationId xmlns:p14="http://schemas.microsoft.com/office/powerpoint/2010/main" val="36667083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p:cNvSpPr>
            <a:spLocks noGrp="1" noChangeArrowheads="1"/>
          </p:cNvSpPr>
          <p:nvPr>
            <p:ph type="sldNum" sz="quarter" idx="5"/>
          </p:nvPr>
        </p:nvSpPr>
        <p:spPr>
          <a:noFill/>
        </p:spPr>
        <p:txBody>
          <a:bodyPr/>
          <a:lstStyle/>
          <a:p>
            <a:fld id="{BAA6EB87-D358-4C45-9F63-36758054BEDC}" type="slidenum">
              <a:rPr lang="en-US" altLang="zh-CN" smtClean="0"/>
              <a:pPr/>
              <a:t>15</a:t>
            </a:fld>
            <a:endParaRPr lang="en-US" altLang="zh-CN" smtClean="0"/>
          </a:p>
        </p:txBody>
      </p:sp>
      <p:sp>
        <p:nvSpPr>
          <p:cNvPr id="18435" name="Rectangle 2"/>
          <p:cNvSpPr>
            <a:spLocks noGrp="1" noRot="1" noChangeAspect="1" noChangeArrowheads="1" noTextEdit="1"/>
          </p:cNvSpPr>
          <p:nvPr>
            <p:ph type="sldImg"/>
          </p:nvPr>
        </p:nvSpPr>
        <p:spPr>
          <a:xfrm>
            <a:off x="381000" y="685800"/>
            <a:ext cx="6096000" cy="3429000"/>
          </a:xfrm>
          <a:ln/>
        </p:spPr>
      </p:sp>
      <p:sp>
        <p:nvSpPr>
          <p:cNvPr id="18436" name="Rectangle 3"/>
          <p:cNvSpPr>
            <a:spLocks noGrp="1" noChangeArrowheads="1"/>
          </p:cNvSpPr>
          <p:nvPr>
            <p:ph type="body" idx="1"/>
          </p:nvPr>
        </p:nvSpPr>
        <p:spPr>
          <a:noFill/>
          <a:ln/>
        </p:spPr>
        <p:txBody>
          <a:bodyPr/>
          <a:lstStyle/>
          <a:p>
            <a:pPr eaLnBrk="1" hangingPunct="1"/>
            <a:r>
              <a:rPr lang="zh-CN" altLang="en-US" dirty="0" smtClean="0">
                <a:latin typeface="Arial" pitchFamily="34" charset="0"/>
                <a:ea typeface="宋体" pitchFamily="2" charset="-122"/>
              </a:rPr>
              <a:t>每一行是一个</a:t>
            </a:r>
            <a:r>
              <a:rPr lang="en-US" altLang="zh-CN" dirty="0" smtClean="0">
                <a:latin typeface="Arial" pitchFamily="34" charset="0"/>
                <a:ea typeface="宋体" pitchFamily="2" charset="-122"/>
              </a:rPr>
              <a:t>task</a:t>
            </a:r>
            <a:r>
              <a:rPr lang="zh-CN" altLang="en-US" dirty="0" smtClean="0">
                <a:latin typeface="Arial" pitchFamily="34" charset="0"/>
                <a:ea typeface="宋体" pitchFamily="2" charset="-122"/>
              </a:rPr>
              <a:t>，每个</a:t>
            </a:r>
            <a:r>
              <a:rPr lang="en-US" altLang="zh-CN" dirty="0" smtClean="0">
                <a:latin typeface="Arial" pitchFamily="34" charset="0"/>
                <a:ea typeface="宋体" pitchFamily="2" charset="-122"/>
              </a:rPr>
              <a:t>task</a:t>
            </a:r>
            <a:r>
              <a:rPr lang="zh-CN" altLang="en-US" dirty="0" smtClean="0">
                <a:latin typeface="Arial" pitchFamily="34" charset="0"/>
                <a:ea typeface="宋体" pitchFamily="2" charset="-122"/>
              </a:rPr>
              <a:t>内部</a:t>
            </a:r>
            <a:r>
              <a:rPr lang="en-US" altLang="zh-CN" dirty="0" smtClean="0">
                <a:latin typeface="Arial" pitchFamily="34" charset="0"/>
                <a:ea typeface="宋体" pitchFamily="2" charset="-122"/>
              </a:rPr>
              <a:t>….</a:t>
            </a:r>
            <a:endParaRPr lang="zh-CN" altLang="en-US" dirty="0" smtClean="0">
              <a:latin typeface="Arial" pitchFamily="34" charset="0"/>
              <a:ea typeface="宋体" pitchFamily="2" charset="-122"/>
            </a:endParaRPr>
          </a:p>
        </p:txBody>
      </p:sp>
    </p:spTree>
    <p:extLst>
      <p:ext uri="{BB962C8B-B14F-4D97-AF65-F5344CB8AC3E}">
        <p14:creationId xmlns:p14="http://schemas.microsoft.com/office/powerpoint/2010/main" val="39549114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p:cNvSpPr>
            <a:spLocks noGrp="1" noChangeArrowheads="1"/>
          </p:cNvSpPr>
          <p:nvPr>
            <p:ph type="sldNum" sz="quarter" idx="5"/>
          </p:nvPr>
        </p:nvSpPr>
        <p:spPr>
          <a:noFill/>
        </p:spPr>
        <p:txBody>
          <a:bodyPr/>
          <a:lstStyle/>
          <a:p>
            <a:fld id="{BAA6EB87-D358-4C45-9F63-36758054BEDC}" type="slidenum">
              <a:rPr lang="en-US" altLang="zh-CN" smtClean="0"/>
              <a:pPr/>
              <a:t>16</a:t>
            </a:fld>
            <a:endParaRPr lang="en-US" altLang="zh-CN" smtClean="0"/>
          </a:p>
        </p:txBody>
      </p:sp>
      <p:sp>
        <p:nvSpPr>
          <p:cNvPr id="18435" name="Rectangle 2"/>
          <p:cNvSpPr>
            <a:spLocks noGrp="1" noRot="1" noChangeAspect="1" noChangeArrowheads="1" noTextEdit="1"/>
          </p:cNvSpPr>
          <p:nvPr>
            <p:ph type="sldImg"/>
          </p:nvPr>
        </p:nvSpPr>
        <p:spPr>
          <a:xfrm>
            <a:off x="381000" y="685800"/>
            <a:ext cx="6096000" cy="3429000"/>
          </a:xfrm>
          <a:ln/>
        </p:spPr>
      </p:sp>
      <p:sp>
        <p:nvSpPr>
          <p:cNvPr id="18436" name="Rectangle 3"/>
          <p:cNvSpPr>
            <a:spLocks noGrp="1" noChangeArrowheads="1"/>
          </p:cNvSpPr>
          <p:nvPr>
            <p:ph type="body" idx="1"/>
          </p:nvPr>
        </p:nvSpPr>
        <p:spPr>
          <a:noFill/>
          <a:ln/>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zh-CN" altLang="en-US" dirty="0" smtClean="0">
                <a:latin typeface="Arial" pitchFamily="34" charset="0"/>
                <a:ea typeface="宋体" pitchFamily="2" charset="-122"/>
              </a:rPr>
              <a:t>与迁移学习类似的是：都需要调整模型以适应新的问题，但是</a:t>
            </a:r>
            <a:r>
              <a:rPr lang="en-US" altLang="zh-CN" dirty="0" smtClean="0">
                <a:latin typeface="Arial" pitchFamily="34" charset="0"/>
                <a:ea typeface="宋体" pitchFamily="2" charset="-122"/>
              </a:rPr>
              <a:t>….. </a:t>
            </a:r>
            <a:r>
              <a:rPr lang="zh-CN" altLang="en-US" dirty="0" smtClean="0">
                <a:latin typeface="Arial" pitchFamily="34" charset="0"/>
                <a:ea typeface="宋体" pitchFamily="2" charset="-122"/>
              </a:rPr>
              <a:t>元学习的二重梯度 二次梯度更新</a:t>
            </a:r>
            <a:endParaRPr lang="en-US" altLang="zh-CN" dirty="0" smtClean="0">
              <a:latin typeface="Arial" pitchFamily="34" charset="0"/>
              <a:ea typeface="宋体" pitchFamily="2" charset="-122"/>
            </a:endParaRPr>
          </a:p>
          <a:p>
            <a:pPr marL="0" marR="0" lvl="0" indent="0" algn="l" defTabSz="914400" rtl="0" eaLnBrk="1" fontAlgn="base" latinLnBrk="0" hangingPunct="1">
              <a:lnSpc>
                <a:spcPct val="100000"/>
              </a:lnSpc>
              <a:spcBef>
                <a:spcPct val="30000"/>
              </a:spcBef>
              <a:spcAft>
                <a:spcPct val="0"/>
              </a:spcAft>
              <a:buClrTx/>
              <a:buSzTx/>
              <a:buFontTx/>
              <a:buNone/>
              <a:tabLst/>
              <a:defRPr/>
            </a:pPr>
            <a:r>
              <a:rPr lang="zh-CN" altLang="en-US" dirty="0" smtClean="0">
                <a:latin typeface="Arial" pitchFamily="34" charset="0"/>
                <a:ea typeface="宋体" pitchFamily="2" charset="-122"/>
              </a:rPr>
              <a:t>二</a:t>
            </a:r>
            <a:r>
              <a:rPr lang="zh-CN" altLang="en-US" dirty="0" smtClean="0">
                <a:latin typeface="Arial" pitchFamily="34" charset="0"/>
                <a:ea typeface="宋体" pitchFamily="2" charset="-122"/>
              </a:rPr>
              <a:t>重梯度 二次梯度更新</a:t>
            </a:r>
            <a:endParaRPr lang="en-US" altLang="zh-CN" dirty="0" smtClean="0">
              <a:latin typeface="Arial" pitchFamily="34" charset="0"/>
              <a:ea typeface="宋体" pitchFamily="2" charset="-122"/>
            </a:endParaRPr>
          </a:p>
          <a:p>
            <a:pPr eaLnBrk="1" hangingPunct="1"/>
            <a:endParaRPr lang="zh-CN" altLang="en-US" dirty="0" smtClean="0">
              <a:latin typeface="Arial" pitchFamily="34" charset="0"/>
              <a:ea typeface="宋体" pitchFamily="2" charset="-122"/>
            </a:endParaRPr>
          </a:p>
        </p:txBody>
      </p:sp>
    </p:spTree>
    <p:extLst>
      <p:ext uri="{BB962C8B-B14F-4D97-AF65-F5344CB8AC3E}">
        <p14:creationId xmlns:p14="http://schemas.microsoft.com/office/powerpoint/2010/main" val="27554004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p:cNvSpPr>
            <a:spLocks noGrp="1" noChangeArrowheads="1"/>
          </p:cNvSpPr>
          <p:nvPr>
            <p:ph type="sldNum" sz="quarter" idx="5"/>
          </p:nvPr>
        </p:nvSpPr>
        <p:spPr>
          <a:noFill/>
        </p:spPr>
        <p:txBody>
          <a:bodyPr/>
          <a:lstStyle/>
          <a:p>
            <a:fld id="{BAA6EB87-D358-4C45-9F63-36758054BEDC}" type="slidenum">
              <a:rPr lang="en-US" altLang="zh-CN" smtClean="0"/>
              <a:pPr/>
              <a:t>17</a:t>
            </a:fld>
            <a:endParaRPr lang="en-US" altLang="zh-CN" smtClean="0"/>
          </a:p>
        </p:txBody>
      </p:sp>
      <p:sp>
        <p:nvSpPr>
          <p:cNvPr id="18435" name="Rectangle 2"/>
          <p:cNvSpPr>
            <a:spLocks noGrp="1" noRot="1" noChangeAspect="1" noChangeArrowheads="1" noTextEdit="1"/>
          </p:cNvSpPr>
          <p:nvPr>
            <p:ph type="sldImg"/>
          </p:nvPr>
        </p:nvSpPr>
        <p:spPr>
          <a:xfrm>
            <a:off x="381000" y="685800"/>
            <a:ext cx="6096000" cy="3429000"/>
          </a:xfrm>
          <a:ln/>
        </p:spPr>
      </p:sp>
      <p:sp>
        <p:nvSpPr>
          <p:cNvPr id="18436" name="Rectangle 3"/>
          <p:cNvSpPr>
            <a:spLocks noGrp="1" noChangeArrowheads="1"/>
          </p:cNvSpPr>
          <p:nvPr>
            <p:ph type="body" idx="1"/>
          </p:nvPr>
        </p:nvSpPr>
        <p:spPr>
          <a:noFill/>
          <a:ln/>
        </p:spPr>
        <p:txBody>
          <a:bodyPr/>
          <a:lstStyle/>
          <a:p>
            <a:pPr eaLnBrk="1" hangingPunct="1"/>
            <a:endParaRPr lang="zh-CN" altLang="en-US" dirty="0" smtClean="0">
              <a:latin typeface="Arial" pitchFamily="34" charset="0"/>
              <a:ea typeface="宋体" pitchFamily="2" charset="-122"/>
            </a:endParaRPr>
          </a:p>
        </p:txBody>
      </p:sp>
    </p:spTree>
    <p:extLst>
      <p:ext uri="{BB962C8B-B14F-4D97-AF65-F5344CB8AC3E}">
        <p14:creationId xmlns:p14="http://schemas.microsoft.com/office/powerpoint/2010/main" val="2658437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p:cNvSpPr>
            <a:spLocks noGrp="1" noChangeArrowheads="1"/>
          </p:cNvSpPr>
          <p:nvPr>
            <p:ph type="sldNum" sz="quarter" idx="5"/>
          </p:nvPr>
        </p:nvSpPr>
        <p:spPr>
          <a:noFill/>
        </p:spPr>
        <p:txBody>
          <a:bodyPr/>
          <a:lstStyle/>
          <a:p>
            <a:fld id="{BAA6EB87-D358-4C45-9F63-36758054BEDC}" type="slidenum">
              <a:rPr lang="en-US" altLang="zh-CN" smtClean="0"/>
              <a:pPr/>
              <a:t>18</a:t>
            </a:fld>
            <a:endParaRPr lang="en-US" altLang="zh-CN" smtClean="0"/>
          </a:p>
        </p:txBody>
      </p:sp>
      <p:sp>
        <p:nvSpPr>
          <p:cNvPr id="18435" name="Rectangle 2"/>
          <p:cNvSpPr>
            <a:spLocks noGrp="1" noRot="1" noChangeAspect="1" noChangeArrowheads="1" noTextEdit="1"/>
          </p:cNvSpPr>
          <p:nvPr>
            <p:ph type="sldImg"/>
          </p:nvPr>
        </p:nvSpPr>
        <p:spPr>
          <a:xfrm>
            <a:off x="381000" y="685800"/>
            <a:ext cx="6096000" cy="3429000"/>
          </a:xfrm>
          <a:ln/>
        </p:spPr>
      </p:sp>
      <p:sp>
        <p:nvSpPr>
          <p:cNvPr id="18436" name="Rectangle 3"/>
          <p:cNvSpPr>
            <a:spLocks noGrp="1" noChangeArrowheads="1"/>
          </p:cNvSpPr>
          <p:nvPr>
            <p:ph type="body" idx="1"/>
          </p:nvPr>
        </p:nvSpPr>
        <p:spPr>
          <a:noFill/>
          <a:ln/>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zh-CN" altLang="en-US" baseline="0" dirty="0" smtClean="0">
                <a:latin typeface="Arial" pitchFamily="34" charset="0"/>
                <a:ea typeface="宋体" pitchFamily="2" charset="-122"/>
              </a:rPr>
              <a:t>本篇文章采用</a:t>
            </a:r>
            <a:r>
              <a:rPr lang="zh-CN" altLang="en-US" baseline="0" dirty="0" smtClean="0">
                <a:latin typeface="Arial" pitchFamily="34" charset="0"/>
                <a:ea typeface="宋体" pitchFamily="2" charset="-122"/>
              </a:rPr>
              <a:t>的刚刚提到的小样本学习解决方案中的第一种数据增强与正则化的方法。   </a:t>
            </a:r>
            <a:endParaRPr lang="en-US" altLang="zh-CN" baseline="0" dirty="0" smtClean="0">
              <a:latin typeface="Arial" pitchFamily="34" charset="0"/>
              <a:ea typeface="宋体" pitchFamily="2" charset="-122"/>
            </a:endParaRPr>
          </a:p>
          <a:p>
            <a:pPr eaLnBrk="1" hangingPunct="1"/>
            <a:r>
              <a:rPr lang="zh-CN" altLang="en-US" baseline="0" dirty="0" smtClean="0">
                <a:latin typeface="Arial" pitchFamily="34" charset="0"/>
                <a:ea typeface="宋体" pitchFamily="2" charset="-122"/>
              </a:rPr>
              <a:t>上次提到的域适应问题，大多数都是属于无监督的范畴，也有一些学者研究 基于监督学习的域适应问题，本文主要是利用极少的带有标记的数据样本来解决域适应问题</a:t>
            </a:r>
          </a:p>
          <a:p>
            <a:pPr eaLnBrk="1" hangingPunct="1"/>
            <a:r>
              <a:rPr lang="zh-CN" altLang="en-US" baseline="0" dirty="0" smtClean="0">
                <a:latin typeface="Arial" pitchFamily="34" charset="0"/>
                <a:ea typeface="宋体" pitchFamily="2" charset="-122"/>
              </a:rPr>
              <a:t>本文的基本网络同样是</a:t>
            </a:r>
            <a:r>
              <a:rPr lang="en-US" altLang="zh-CN" baseline="0" dirty="0" smtClean="0">
                <a:latin typeface="Arial" pitchFamily="34" charset="0"/>
                <a:ea typeface="宋体" pitchFamily="2" charset="-122"/>
              </a:rPr>
              <a:t>faster rcnn</a:t>
            </a:r>
            <a:r>
              <a:rPr lang="zh-CN" altLang="en-US" baseline="0" dirty="0" smtClean="0">
                <a:latin typeface="Arial" pitchFamily="34" charset="0"/>
                <a:ea typeface="宋体" pitchFamily="2" charset="-122"/>
              </a:rPr>
              <a:t>，使用了图像级别和示例级别的两个模块，用对抗的思想来解决域适应问题。</a:t>
            </a:r>
            <a:endParaRPr lang="en-US" altLang="zh-CN" baseline="0" dirty="0" smtClean="0">
              <a:latin typeface="Arial" pitchFamily="34" charset="0"/>
              <a:ea typeface="宋体" pitchFamily="2" charset="-122"/>
            </a:endParaRPr>
          </a:p>
        </p:txBody>
      </p:sp>
    </p:spTree>
    <p:extLst>
      <p:ext uri="{BB962C8B-B14F-4D97-AF65-F5344CB8AC3E}">
        <p14:creationId xmlns:p14="http://schemas.microsoft.com/office/powerpoint/2010/main" val="28638341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p:cNvSpPr>
            <a:spLocks noGrp="1" noChangeArrowheads="1"/>
          </p:cNvSpPr>
          <p:nvPr>
            <p:ph type="sldNum" sz="quarter" idx="5"/>
          </p:nvPr>
        </p:nvSpPr>
        <p:spPr>
          <a:noFill/>
        </p:spPr>
        <p:txBody>
          <a:bodyPr/>
          <a:lstStyle/>
          <a:p>
            <a:fld id="{BAA6EB87-D358-4C45-9F63-36758054BEDC}" type="slidenum">
              <a:rPr lang="en-US" altLang="zh-CN" smtClean="0"/>
              <a:pPr/>
              <a:t>19</a:t>
            </a:fld>
            <a:endParaRPr lang="en-US" altLang="zh-CN" smtClean="0"/>
          </a:p>
        </p:txBody>
      </p:sp>
      <p:sp>
        <p:nvSpPr>
          <p:cNvPr id="18435" name="Rectangle 2"/>
          <p:cNvSpPr>
            <a:spLocks noGrp="1" noRot="1" noChangeAspect="1" noChangeArrowheads="1" noTextEdit="1"/>
          </p:cNvSpPr>
          <p:nvPr>
            <p:ph type="sldImg"/>
          </p:nvPr>
        </p:nvSpPr>
        <p:spPr>
          <a:xfrm>
            <a:off x="381000" y="685800"/>
            <a:ext cx="6096000" cy="3429000"/>
          </a:xfrm>
          <a:ln/>
        </p:spPr>
      </p:sp>
      <p:sp>
        <p:nvSpPr>
          <p:cNvPr id="18436" name="Rectangle 3"/>
          <p:cNvSpPr>
            <a:spLocks noGrp="1" noChangeArrowheads="1"/>
          </p:cNvSpPr>
          <p:nvPr>
            <p:ph type="body" idx="1"/>
          </p:nvPr>
        </p:nvSpPr>
        <p:spPr>
          <a:noFill/>
          <a:ln/>
        </p:spPr>
        <p:txBody>
          <a:bodyPr/>
          <a:lstStyle/>
          <a:p>
            <a:pPr eaLnBrk="1" hangingPunct="1"/>
            <a:r>
              <a:rPr lang="zh-CN" altLang="en-US" baseline="0" dirty="0" smtClean="0">
                <a:latin typeface="Arial" pitchFamily="34" charset="0"/>
                <a:ea typeface="宋体" pitchFamily="2" charset="-122"/>
              </a:rPr>
              <a:t>使用了图像级别和示例级别的两个模块，解决目标域样本稀缺的方法是引入了配对机制。如何配对，可以看一下他的损失函数。</a:t>
            </a:r>
            <a:endParaRPr lang="en-US" altLang="zh-CN" baseline="0" dirty="0" smtClean="0">
              <a:latin typeface="Arial" pitchFamily="34" charset="0"/>
              <a:ea typeface="宋体" pitchFamily="2" charset="-122"/>
            </a:endParaRPr>
          </a:p>
          <a:p>
            <a:pPr eaLnBrk="1" hangingPunct="1"/>
            <a:endParaRPr lang="en-US" altLang="zh-CN" baseline="0" dirty="0" smtClean="0">
              <a:latin typeface="Arial" pitchFamily="34" charset="0"/>
              <a:ea typeface="宋体" pitchFamily="2" charset="-122"/>
            </a:endParaRPr>
          </a:p>
        </p:txBody>
      </p:sp>
    </p:spTree>
    <p:extLst>
      <p:ext uri="{BB962C8B-B14F-4D97-AF65-F5344CB8AC3E}">
        <p14:creationId xmlns:p14="http://schemas.microsoft.com/office/powerpoint/2010/main" val="26252128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p:spPr>
        <p:txBody>
          <a:bodyPr/>
          <a:lstStyle/>
          <a:p>
            <a:fld id="{85222BBA-6FDC-45F7-A723-623187A6F67E}" type="slidenum">
              <a:rPr lang="en-US" altLang="zh-CN" smtClean="0"/>
              <a:pPr/>
              <a:t>2</a:t>
            </a:fld>
            <a:endParaRPr lang="en-US" altLang="zh-CN" smtClean="0"/>
          </a:p>
        </p:txBody>
      </p:sp>
      <p:sp>
        <p:nvSpPr>
          <p:cNvPr id="17411" name="Rectangle 2"/>
          <p:cNvSpPr>
            <a:spLocks noGrp="1" noRot="1" noChangeAspect="1" noChangeArrowheads="1" noTextEdit="1"/>
          </p:cNvSpPr>
          <p:nvPr>
            <p:ph type="sldImg"/>
          </p:nvPr>
        </p:nvSpPr>
        <p:spPr>
          <a:xfrm>
            <a:off x="381000" y="685800"/>
            <a:ext cx="6096000" cy="3429000"/>
          </a:xfrm>
          <a:ln/>
        </p:spPr>
      </p:sp>
      <p:sp>
        <p:nvSpPr>
          <p:cNvPr id="17412" name="Rectangle 3"/>
          <p:cNvSpPr>
            <a:spLocks noGrp="1" noChangeArrowheads="1"/>
          </p:cNvSpPr>
          <p:nvPr>
            <p:ph type="body" idx="1"/>
          </p:nvPr>
        </p:nvSpPr>
        <p:spPr>
          <a:noFill/>
          <a:ln/>
        </p:spPr>
        <p:txBody>
          <a:bodyPr/>
          <a:lstStyle/>
          <a:p>
            <a:pPr eaLnBrk="1" hangingPunct="1"/>
            <a:endParaRPr lang="zh-CN" altLang="en-US" dirty="0" smtClean="0">
              <a:latin typeface="Arial" pitchFamily="34" charset="0"/>
              <a:ea typeface="宋体" pitchFamily="2" charset="-122"/>
            </a:endParaRPr>
          </a:p>
        </p:txBody>
      </p:sp>
    </p:spTree>
    <p:extLst>
      <p:ext uri="{BB962C8B-B14F-4D97-AF65-F5344CB8AC3E}">
        <p14:creationId xmlns:p14="http://schemas.microsoft.com/office/powerpoint/2010/main" val="405079224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p:cNvSpPr>
            <a:spLocks noGrp="1" noChangeArrowheads="1"/>
          </p:cNvSpPr>
          <p:nvPr>
            <p:ph type="sldNum" sz="quarter" idx="5"/>
          </p:nvPr>
        </p:nvSpPr>
        <p:spPr>
          <a:noFill/>
        </p:spPr>
        <p:txBody>
          <a:bodyPr/>
          <a:lstStyle/>
          <a:p>
            <a:fld id="{BAA6EB87-D358-4C45-9F63-36758054BEDC}" type="slidenum">
              <a:rPr lang="en-US" altLang="zh-CN" smtClean="0"/>
              <a:pPr/>
              <a:t>20</a:t>
            </a:fld>
            <a:endParaRPr lang="en-US" altLang="zh-CN" smtClean="0"/>
          </a:p>
        </p:txBody>
      </p:sp>
      <p:sp>
        <p:nvSpPr>
          <p:cNvPr id="18435" name="Rectangle 2"/>
          <p:cNvSpPr>
            <a:spLocks noGrp="1" noRot="1" noChangeAspect="1" noChangeArrowheads="1" noTextEdit="1"/>
          </p:cNvSpPr>
          <p:nvPr>
            <p:ph type="sldImg"/>
          </p:nvPr>
        </p:nvSpPr>
        <p:spPr>
          <a:xfrm>
            <a:off x="381000" y="685800"/>
            <a:ext cx="6096000" cy="3429000"/>
          </a:xfrm>
          <a:ln/>
        </p:spPr>
      </p:sp>
      <p:sp>
        <p:nvSpPr>
          <p:cNvPr id="18436" name="Rectangle 3"/>
          <p:cNvSpPr>
            <a:spLocks noGrp="1" noChangeArrowheads="1"/>
          </p:cNvSpPr>
          <p:nvPr>
            <p:ph type="body" idx="1"/>
          </p:nvPr>
        </p:nvSpPr>
        <p:spPr>
          <a:noFill/>
          <a:ln/>
        </p:spPr>
        <p:txBody>
          <a:bodyPr/>
          <a:lstStyle/>
          <a:p>
            <a:pPr eaLnBrk="1" hangingPunct="1"/>
            <a:endParaRPr lang="en-US" altLang="zh-CN" baseline="0" dirty="0" smtClean="0">
              <a:latin typeface="Arial" pitchFamily="34" charset="0"/>
              <a:ea typeface="宋体" pitchFamily="2" charset="-122"/>
            </a:endParaRPr>
          </a:p>
        </p:txBody>
      </p:sp>
    </p:spTree>
    <p:extLst>
      <p:ext uri="{BB962C8B-B14F-4D97-AF65-F5344CB8AC3E}">
        <p14:creationId xmlns:p14="http://schemas.microsoft.com/office/powerpoint/2010/main" val="9360336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p:cNvSpPr>
            <a:spLocks noGrp="1" noChangeArrowheads="1"/>
          </p:cNvSpPr>
          <p:nvPr>
            <p:ph type="sldNum" sz="quarter" idx="5"/>
          </p:nvPr>
        </p:nvSpPr>
        <p:spPr>
          <a:noFill/>
        </p:spPr>
        <p:txBody>
          <a:bodyPr/>
          <a:lstStyle/>
          <a:p>
            <a:fld id="{BAA6EB87-D358-4C45-9F63-36758054BEDC}" type="slidenum">
              <a:rPr lang="en-US" altLang="zh-CN" smtClean="0"/>
              <a:pPr/>
              <a:t>21</a:t>
            </a:fld>
            <a:endParaRPr lang="en-US" altLang="zh-CN" smtClean="0"/>
          </a:p>
        </p:txBody>
      </p:sp>
      <p:sp>
        <p:nvSpPr>
          <p:cNvPr id="18435" name="Rectangle 2"/>
          <p:cNvSpPr>
            <a:spLocks noGrp="1" noRot="1" noChangeAspect="1" noChangeArrowheads="1" noTextEdit="1"/>
          </p:cNvSpPr>
          <p:nvPr>
            <p:ph type="sldImg"/>
          </p:nvPr>
        </p:nvSpPr>
        <p:spPr>
          <a:xfrm>
            <a:off x="381000" y="685800"/>
            <a:ext cx="6096000" cy="3429000"/>
          </a:xfrm>
          <a:ln/>
        </p:spPr>
      </p:sp>
      <p:sp>
        <p:nvSpPr>
          <p:cNvPr id="18436" name="Rectangle 3"/>
          <p:cNvSpPr>
            <a:spLocks noGrp="1" noChangeArrowheads="1"/>
          </p:cNvSpPr>
          <p:nvPr>
            <p:ph type="body" idx="1"/>
          </p:nvPr>
        </p:nvSpPr>
        <p:spPr>
          <a:noFill/>
          <a:ln/>
        </p:spPr>
        <p:txBody>
          <a:bodyPr/>
          <a:lstStyle/>
          <a:p>
            <a:pPr eaLnBrk="1" hangingPunct="1"/>
            <a:endParaRPr lang="en-US" altLang="zh-CN" baseline="0" dirty="0" smtClean="0">
              <a:latin typeface="Arial" pitchFamily="34" charset="0"/>
              <a:ea typeface="宋体" pitchFamily="2" charset="-122"/>
            </a:endParaRPr>
          </a:p>
        </p:txBody>
      </p:sp>
    </p:spTree>
    <p:extLst>
      <p:ext uri="{BB962C8B-B14F-4D97-AF65-F5344CB8AC3E}">
        <p14:creationId xmlns:p14="http://schemas.microsoft.com/office/powerpoint/2010/main" val="288783617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p:cNvSpPr>
            <a:spLocks noGrp="1" noChangeArrowheads="1"/>
          </p:cNvSpPr>
          <p:nvPr>
            <p:ph type="sldNum" sz="quarter" idx="5"/>
          </p:nvPr>
        </p:nvSpPr>
        <p:spPr>
          <a:noFill/>
        </p:spPr>
        <p:txBody>
          <a:bodyPr/>
          <a:lstStyle/>
          <a:p>
            <a:fld id="{BAA6EB87-D358-4C45-9F63-36758054BEDC}" type="slidenum">
              <a:rPr lang="en-US" altLang="zh-CN" smtClean="0"/>
              <a:pPr/>
              <a:t>22</a:t>
            </a:fld>
            <a:endParaRPr lang="en-US" altLang="zh-CN" smtClean="0"/>
          </a:p>
        </p:txBody>
      </p:sp>
      <p:sp>
        <p:nvSpPr>
          <p:cNvPr id="18435" name="Rectangle 2"/>
          <p:cNvSpPr>
            <a:spLocks noGrp="1" noRot="1" noChangeAspect="1" noChangeArrowheads="1" noTextEdit="1"/>
          </p:cNvSpPr>
          <p:nvPr>
            <p:ph type="sldImg"/>
          </p:nvPr>
        </p:nvSpPr>
        <p:spPr>
          <a:xfrm>
            <a:off x="381000" y="685800"/>
            <a:ext cx="6096000" cy="3429000"/>
          </a:xfrm>
          <a:ln/>
        </p:spPr>
      </p:sp>
      <p:sp>
        <p:nvSpPr>
          <p:cNvPr id="18436" name="Rectangle 3"/>
          <p:cNvSpPr>
            <a:spLocks noGrp="1" noChangeArrowheads="1"/>
          </p:cNvSpPr>
          <p:nvPr>
            <p:ph type="body" idx="1"/>
          </p:nvPr>
        </p:nvSpPr>
        <p:spPr>
          <a:noFill/>
          <a:ln/>
        </p:spPr>
        <p:txBody>
          <a:bodyPr/>
          <a:lstStyle/>
          <a:p>
            <a:pPr eaLnBrk="1" hangingPunct="1"/>
            <a:endParaRPr lang="en-US" altLang="zh-CN" baseline="0" dirty="0" smtClean="0">
              <a:latin typeface="Arial" pitchFamily="34" charset="0"/>
              <a:ea typeface="宋体" pitchFamily="2" charset="-122"/>
            </a:endParaRPr>
          </a:p>
        </p:txBody>
      </p:sp>
    </p:spTree>
    <p:extLst>
      <p:ext uri="{BB962C8B-B14F-4D97-AF65-F5344CB8AC3E}">
        <p14:creationId xmlns:p14="http://schemas.microsoft.com/office/powerpoint/2010/main" val="370949290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7BA81305-DA8F-45B0-A218-DFFE26984A85}" type="slidenum">
              <a:rPr lang="en-US" altLang="zh-CN" smtClean="0"/>
              <a:pPr>
                <a:defRPr/>
              </a:pPr>
              <a:t>23</a:t>
            </a:fld>
            <a:endParaRPr lang="en-US" altLang="zh-CN"/>
          </a:p>
        </p:txBody>
      </p:sp>
    </p:spTree>
    <p:extLst>
      <p:ext uri="{BB962C8B-B14F-4D97-AF65-F5344CB8AC3E}">
        <p14:creationId xmlns:p14="http://schemas.microsoft.com/office/powerpoint/2010/main" val="27105392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p:cNvSpPr>
            <a:spLocks noGrp="1" noChangeArrowheads="1"/>
          </p:cNvSpPr>
          <p:nvPr>
            <p:ph type="sldNum" sz="quarter" idx="5"/>
          </p:nvPr>
        </p:nvSpPr>
        <p:spPr>
          <a:noFill/>
        </p:spPr>
        <p:txBody>
          <a:bodyPr/>
          <a:lstStyle/>
          <a:p>
            <a:fld id="{BAA6EB87-D358-4C45-9F63-36758054BEDC}" type="slidenum">
              <a:rPr lang="en-US" altLang="zh-CN" smtClean="0"/>
              <a:pPr/>
              <a:t>3</a:t>
            </a:fld>
            <a:endParaRPr lang="en-US" altLang="zh-CN" smtClean="0"/>
          </a:p>
        </p:txBody>
      </p:sp>
      <p:sp>
        <p:nvSpPr>
          <p:cNvPr id="18435" name="Rectangle 2"/>
          <p:cNvSpPr>
            <a:spLocks noGrp="1" noRot="1" noChangeAspect="1" noChangeArrowheads="1" noTextEdit="1"/>
          </p:cNvSpPr>
          <p:nvPr>
            <p:ph type="sldImg"/>
          </p:nvPr>
        </p:nvSpPr>
        <p:spPr>
          <a:xfrm>
            <a:off x="381000" y="685800"/>
            <a:ext cx="6096000" cy="3429000"/>
          </a:xfrm>
          <a:ln/>
        </p:spPr>
      </p:sp>
      <p:sp>
        <p:nvSpPr>
          <p:cNvPr id="18436" name="Rectangle 3"/>
          <p:cNvSpPr>
            <a:spLocks noGrp="1" noChangeArrowheads="1"/>
          </p:cNvSpPr>
          <p:nvPr>
            <p:ph type="body" idx="1"/>
          </p:nvPr>
        </p:nvSpPr>
        <p:spPr>
          <a:noFill/>
          <a:ln/>
        </p:spPr>
        <p:txBody>
          <a:bodyPr/>
          <a:lstStyle/>
          <a:p>
            <a:pPr eaLnBrk="1" hangingPunct="1"/>
            <a:endParaRPr lang="en-US" altLang="zh-CN" baseline="0" dirty="0" smtClean="0">
              <a:latin typeface="Arial" pitchFamily="34" charset="0"/>
              <a:ea typeface="宋体" pitchFamily="2" charset="-122"/>
            </a:endParaRPr>
          </a:p>
        </p:txBody>
      </p:sp>
    </p:spTree>
    <p:extLst>
      <p:ext uri="{BB962C8B-B14F-4D97-AF65-F5344CB8AC3E}">
        <p14:creationId xmlns:p14="http://schemas.microsoft.com/office/powerpoint/2010/main" val="17030935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p:cNvSpPr>
            <a:spLocks noGrp="1" noChangeArrowheads="1"/>
          </p:cNvSpPr>
          <p:nvPr>
            <p:ph type="sldNum" sz="quarter" idx="5"/>
          </p:nvPr>
        </p:nvSpPr>
        <p:spPr>
          <a:noFill/>
        </p:spPr>
        <p:txBody>
          <a:bodyPr/>
          <a:lstStyle/>
          <a:p>
            <a:fld id="{BAA6EB87-D358-4C45-9F63-36758054BEDC}" type="slidenum">
              <a:rPr lang="en-US" altLang="zh-CN" smtClean="0"/>
              <a:pPr/>
              <a:t>4</a:t>
            </a:fld>
            <a:endParaRPr lang="en-US" altLang="zh-CN" smtClean="0"/>
          </a:p>
        </p:txBody>
      </p:sp>
      <p:sp>
        <p:nvSpPr>
          <p:cNvPr id="18435" name="Rectangle 2"/>
          <p:cNvSpPr>
            <a:spLocks noGrp="1" noRot="1" noChangeAspect="1" noChangeArrowheads="1" noTextEdit="1"/>
          </p:cNvSpPr>
          <p:nvPr>
            <p:ph type="sldImg"/>
          </p:nvPr>
        </p:nvSpPr>
        <p:spPr>
          <a:xfrm>
            <a:off x="381000" y="685800"/>
            <a:ext cx="6096000" cy="3429000"/>
          </a:xfrm>
          <a:ln/>
        </p:spPr>
      </p:sp>
      <p:sp>
        <p:nvSpPr>
          <p:cNvPr id="18436" name="Rectangle 3"/>
          <p:cNvSpPr>
            <a:spLocks noGrp="1" noChangeArrowheads="1"/>
          </p:cNvSpPr>
          <p:nvPr>
            <p:ph type="body" idx="1"/>
          </p:nvPr>
        </p:nvSpPr>
        <p:spPr>
          <a:noFill/>
          <a:ln/>
        </p:spPr>
        <p:txBody>
          <a:bodyPr/>
          <a:lstStyle/>
          <a:p>
            <a:pPr eaLnBrk="1" hangingPunct="1"/>
            <a:endParaRPr lang="en-US" altLang="zh-CN" baseline="0" dirty="0" smtClean="0">
              <a:latin typeface="Arial" pitchFamily="34" charset="0"/>
              <a:ea typeface="宋体" pitchFamily="2" charset="-122"/>
            </a:endParaRPr>
          </a:p>
        </p:txBody>
      </p:sp>
    </p:spTree>
    <p:extLst>
      <p:ext uri="{BB962C8B-B14F-4D97-AF65-F5344CB8AC3E}">
        <p14:creationId xmlns:p14="http://schemas.microsoft.com/office/powerpoint/2010/main" val="32562580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p:cNvSpPr>
            <a:spLocks noGrp="1" noChangeArrowheads="1"/>
          </p:cNvSpPr>
          <p:nvPr>
            <p:ph type="sldNum" sz="quarter" idx="5"/>
          </p:nvPr>
        </p:nvSpPr>
        <p:spPr>
          <a:noFill/>
        </p:spPr>
        <p:txBody>
          <a:bodyPr/>
          <a:lstStyle/>
          <a:p>
            <a:fld id="{BAA6EB87-D358-4C45-9F63-36758054BEDC}" type="slidenum">
              <a:rPr lang="en-US" altLang="zh-CN" smtClean="0"/>
              <a:pPr/>
              <a:t>5</a:t>
            </a:fld>
            <a:endParaRPr lang="en-US" altLang="zh-CN" smtClean="0"/>
          </a:p>
        </p:txBody>
      </p:sp>
      <p:sp>
        <p:nvSpPr>
          <p:cNvPr id="18435" name="Rectangle 2"/>
          <p:cNvSpPr>
            <a:spLocks noGrp="1" noRot="1" noChangeAspect="1" noChangeArrowheads="1" noTextEdit="1"/>
          </p:cNvSpPr>
          <p:nvPr>
            <p:ph type="sldImg"/>
          </p:nvPr>
        </p:nvSpPr>
        <p:spPr>
          <a:xfrm>
            <a:off x="381000" y="685800"/>
            <a:ext cx="6096000" cy="3429000"/>
          </a:xfrm>
          <a:ln/>
        </p:spPr>
      </p:sp>
      <p:sp>
        <p:nvSpPr>
          <p:cNvPr id="18436" name="Rectangle 3"/>
          <p:cNvSpPr>
            <a:spLocks noGrp="1" noChangeArrowheads="1"/>
          </p:cNvSpPr>
          <p:nvPr>
            <p:ph type="body" idx="1"/>
          </p:nvPr>
        </p:nvSpPr>
        <p:spPr>
          <a:noFill/>
          <a:ln/>
        </p:spPr>
        <p:txBody>
          <a:bodyPr/>
          <a:lstStyle/>
          <a:p>
            <a:r>
              <a:rPr lang="zh-CN" altLang="en-US" sz="1200" b="0" i="0" kern="1200" dirty="0" smtClean="0">
                <a:solidFill>
                  <a:schemeClr val="tx1"/>
                </a:solidFill>
                <a:effectLst/>
                <a:latin typeface="Arial" charset="0"/>
                <a:ea typeface="宋体" charset="-122"/>
                <a:cs typeface="+mn-cs"/>
              </a:rPr>
              <a:t>分为两个模块：自步长学习模块和多模态（多模式）学习模块</a:t>
            </a:r>
            <a:endParaRPr lang="en-US" altLang="zh-CN" sz="1200" b="0" i="0" kern="1200" dirty="0" smtClean="0">
              <a:solidFill>
                <a:schemeClr val="tx1"/>
              </a:solidFill>
              <a:effectLst/>
              <a:latin typeface="Arial" charset="0"/>
              <a:ea typeface="宋体" charset="-122"/>
              <a:cs typeface="+mn-cs"/>
            </a:endParaRPr>
          </a:p>
          <a:p>
            <a:r>
              <a:rPr lang="zh-CN" altLang="en-US" sz="1200" b="0" i="0" kern="1200" dirty="0" smtClean="0">
                <a:solidFill>
                  <a:schemeClr val="tx1"/>
                </a:solidFill>
                <a:effectLst/>
                <a:latin typeface="Arial" charset="0"/>
                <a:ea typeface="宋体" charset="-122"/>
                <a:cs typeface="+mn-cs"/>
              </a:rPr>
              <a:t>最</a:t>
            </a:r>
            <a:r>
              <a:rPr lang="zh-CN" altLang="en-US" sz="1200" b="0" i="0" kern="1200" dirty="0" smtClean="0">
                <a:solidFill>
                  <a:schemeClr val="tx1"/>
                </a:solidFill>
                <a:effectLst/>
                <a:latin typeface="Arial" charset="0"/>
                <a:ea typeface="宋体" charset="-122"/>
                <a:cs typeface="+mn-cs"/>
              </a:rPr>
              <a:t>上面一行的蓝色方框包含训练图像，其中少量标记的图像和许多未标记的图像分别位于灰色和黄色区域。灰色的实心盒子代表我们的检测器，</a:t>
            </a:r>
            <a:r>
              <a:rPr lang="en-US" altLang="zh-CN" sz="1200" b="0" i="0" kern="1200" dirty="0" smtClean="0">
                <a:solidFill>
                  <a:schemeClr val="tx1"/>
                </a:solidFill>
                <a:effectLst/>
                <a:latin typeface="Arial" charset="0"/>
                <a:ea typeface="宋体" charset="-122"/>
                <a:cs typeface="+mn-cs"/>
              </a:rPr>
              <a:t>R-FCN</a:t>
            </a:r>
            <a:r>
              <a:rPr lang="zh-CN" altLang="en-US" sz="1200" b="0" i="0" kern="1200" dirty="0" smtClean="0">
                <a:solidFill>
                  <a:schemeClr val="tx1"/>
                </a:solidFill>
                <a:effectLst/>
                <a:latin typeface="Arial" charset="0"/>
                <a:ea typeface="宋体" charset="-122"/>
                <a:cs typeface="+mn-cs"/>
              </a:rPr>
              <a:t>。我们使用少量带注释的图像来训练探测器。检测器生成可靠的伪实例级标签，然后使用这些伪标签包围框进行改进模型，如图所示</a:t>
            </a:r>
            <a:r>
              <a:rPr lang="en-US" altLang="zh-CN" sz="1200" b="0" i="0" kern="1200" dirty="0" smtClean="0">
                <a:solidFill>
                  <a:schemeClr val="tx1"/>
                </a:solidFill>
                <a:effectLst/>
                <a:latin typeface="Arial" charset="0"/>
                <a:ea typeface="宋体" charset="-122"/>
                <a:cs typeface="+mn-cs"/>
              </a:rPr>
              <a:t>1. </a:t>
            </a:r>
            <a:r>
              <a:rPr lang="zh-CN" altLang="en-US" sz="1200" b="0" i="0" kern="1200" dirty="0" smtClean="0">
                <a:solidFill>
                  <a:schemeClr val="tx1"/>
                </a:solidFill>
                <a:effectLst/>
                <a:latin typeface="Arial" charset="0"/>
                <a:ea typeface="宋体" charset="-122"/>
                <a:cs typeface="+mn-cs"/>
              </a:rPr>
              <a:t>在接下来的迭代中，改进的检测器可以生成更多可靠的伪标签，从而进一步更新检测器。当标签生成和检测器更新步骤迭代进行时，从“容易”到“困难”的伪盒数量增加，检测器的鲁棒性增强。</a:t>
            </a:r>
            <a:endParaRPr lang="en-US" altLang="zh-CN" baseline="0" dirty="0" smtClean="0">
              <a:latin typeface="Arial" pitchFamily="34" charset="0"/>
              <a:ea typeface="宋体" pitchFamily="2" charset="-122"/>
            </a:endParaRPr>
          </a:p>
        </p:txBody>
      </p:sp>
    </p:spTree>
    <p:extLst>
      <p:ext uri="{BB962C8B-B14F-4D97-AF65-F5344CB8AC3E}">
        <p14:creationId xmlns:p14="http://schemas.microsoft.com/office/powerpoint/2010/main" val="7016079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p:cNvSpPr>
            <a:spLocks noGrp="1" noChangeArrowheads="1"/>
          </p:cNvSpPr>
          <p:nvPr>
            <p:ph type="sldNum" sz="quarter" idx="5"/>
          </p:nvPr>
        </p:nvSpPr>
        <p:spPr>
          <a:noFill/>
        </p:spPr>
        <p:txBody>
          <a:bodyPr/>
          <a:lstStyle/>
          <a:p>
            <a:fld id="{BAA6EB87-D358-4C45-9F63-36758054BEDC}" type="slidenum">
              <a:rPr lang="en-US" altLang="zh-CN" smtClean="0"/>
              <a:pPr/>
              <a:t>6</a:t>
            </a:fld>
            <a:endParaRPr lang="en-US" altLang="zh-CN" smtClean="0"/>
          </a:p>
        </p:txBody>
      </p:sp>
      <p:sp>
        <p:nvSpPr>
          <p:cNvPr id="18435" name="Rectangle 2"/>
          <p:cNvSpPr>
            <a:spLocks noGrp="1" noRot="1" noChangeAspect="1" noChangeArrowheads="1" noTextEdit="1"/>
          </p:cNvSpPr>
          <p:nvPr>
            <p:ph type="sldImg"/>
          </p:nvPr>
        </p:nvSpPr>
        <p:spPr>
          <a:xfrm>
            <a:off x="381000" y="685800"/>
            <a:ext cx="6096000" cy="3429000"/>
          </a:xfrm>
          <a:ln/>
        </p:spPr>
      </p:sp>
      <p:sp>
        <p:nvSpPr>
          <p:cNvPr id="18436" name="Rectangle 3"/>
          <p:cNvSpPr>
            <a:spLocks noGrp="1" noChangeArrowheads="1"/>
          </p:cNvSpPr>
          <p:nvPr>
            <p:ph type="body" idx="1"/>
          </p:nvPr>
        </p:nvSpPr>
        <p:spPr>
          <a:noFill/>
          <a:ln/>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zh-CN" altLang="en-US" baseline="0" dirty="0" smtClean="0">
                <a:solidFill>
                  <a:srgbClr val="FF0000"/>
                </a:solidFill>
              </a:rPr>
              <a:t>当样本数极少时，模型会因为初始化的问题 容易陷入局部最优解，本文中选择多个模型同时去训练，每个模型的初始化设定不同。</a:t>
            </a:r>
            <a:r>
              <a:rPr lang="zh-CN" altLang="en-US" dirty="0" smtClean="0">
                <a:solidFill>
                  <a:srgbClr val="2E3033"/>
                </a:solidFill>
              </a:rPr>
              <a:t>图中给出了三个模型的示例，</a:t>
            </a:r>
            <a:r>
              <a:rPr lang="zh-CN" altLang="en-US" dirty="0" smtClean="0">
                <a:solidFill>
                  <a:srgbClr val="FF0000"/>
                </a:solidFill>
              </a:rPr>
              <a:t>三个不同颜色的圆盘构成了基本的检测器。</a:t>
            </a:r>
            <a:endParaRPr lang="en-US" altLang="zh-CN" baseline="0" dirty="0" smtClean="0">
              <a:latin typeface="Arial" pitchFamily="34" charset="0"/>
              <a:ea typeface="宋体" pitchFamily="2" charset="-122"/>
            </a:endParaRPr>
          </a:p>
        </p:txBody>
      </p:sp>
    </p:spTree>
    <p:extLst>
      <p:ext uri="{BB962C8B-B14F-4D97-AF65-F5344CB8AC3E}">
        <p14:creationId xmlns:p14="http://schemas.microsoft.com/office/powerpoint/2010/main" val="882784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p:cNvSpPr>
            <a:spLocks noGrp="1" noChangeArrowheads="1"/>
          </p:cNvSpPr>
          <p:nvPr>
            <p:ph type="sldNum" sz="quarter" idx="5"/>
          </p:nvPr>
        </p:nvSpPr>
        <p:spPr>
          <a:noFill/>
        </p:spPr>
        <p:txBody>
          <a:bodyPr/>
          <a:lstStyle/>
          <a:p>
            <a:fld id="{BAA6EB87-D358-4C45-9F63-36758054BEDC}" type="slidenum">
              <a:rPr lang="en-US" altLang="zh-CN" smtClean="0"/>
              <a:pPr/>
              <a:t>7</a:t>
            </a:fld>
            <a:endParaRPr lang="en-US" altLang="zh-CN" smtClean="0"/>
          </a:p>
        </p:txBody>
      </p:sp>
      <p:sp>
        <p:nvSpPr>
          <p:cNvPr id="18435" name="Rectangle 2"/>
          <p:cNvSpPr>
            <a:spLocks noGrp="1" noRot="1" noChangeAspect="1" noChangeArrowheads="1" noTextEdit="1"/>
          </p:cNvSpPr>
          <p:nvPr>
            <p:ph type="sldImg"/>
          </p:nvPr>
        </p:nvSpPr>
        <p:spPr>
          <a:xfrm>
            <a:off x="381000" y="685800"/>
            <a:ext cx="6096000" cy="3429000"/>
          </a:xfrm>
          <a:ln/>
        </p:spPr>
      </p:sp>
      <p:sp>
        <p:nvSpPr>
          <p:cNvPr id="18436" name="Rectangle 3"/>
          <p:cNvSpPr>
            <a:spLocks noGrp="1" noChangeArrowheads="1"/>
          </p:cNvSpPr>
          <p:nvPr>
            <p:ph type="body" idx="1"/>
          </p:nvPr>
        </p:nvSpPr>
        <p:spPr>
          <a:noFill/>
          <a:ln/>
        </p:spPr>
        <p:txBody>
          <a:bodyPr/>
          <a:lstStyle/>
          <a:p>
            <a:pPr eaLnBrk="1" hangingPunct="1"/>
            <a:endParaRPr lang="zh-CN" altLang="en-US" dirty="0" smtClean="0">
              <a:latin typeface="Arial" pitchFamily="34" charset="0"/>
              <a:ea typeface="宋体" pitchFamily="2" charset="-122"/>
            </a:endParaRPr>
          </a:p>
        </p:txBody>
      </p:sp>
    </p:spTree>
    <p:extLst>
      <p:ext uri="{BB962C8B-B14F-4D97-AF65-F5344CB8AC3E}">
        <p14:creationId xmlns:p14="http://schemas.microsoft.com/office/powerpoint/2010/main" val="22740408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p:cNvSpPr>
            <a:spLocks noGrp="1" noChangeArrowheads="1"/>
          </p:cNvSpPr>
          <p:nvPr>
            <p:ph type="sldNum" sz="quarter" idx="5"/>
          </p:nvPr>
        </p:nvSpPr>
        <p:spPr>
          <a:noFill/>
        </p:spPr>
        <p:txBody>
          <a:bodyPr/>
          <a:lstStyle/>
          <a:p>
            <a:fld id="{BAA6EB87-D358-4C45-9F63-36758054BEDC}" type="slidenum">
              <a:rPr lang="en-US" altLang="zh-CN" smtClean="0"/>
              <a:pPr/>
              <a:t>8</a:t>
            </a:fld>
            <a:endParaRPr lang="en-US" altLang="zh-CN" smtClean="0"/>
          </a:p>
        </p:txBody>
      </p:sp>
      <p:sp>
        <p:nvSpPr>
          <p:cNvPr id="18435" name="Rectangle 2"/>
          <p:cNvSpPr>
            <a:spLocks noGrp="1" noRot="1" noChangeAspect="1" noChangeArrowheads="1" noTextEdit="1"/>
          </p:cNvSpPr>
          <p:nvPr>
            <p:ph type="sldImg"/>
          </p:nvPr>
        </p:nvSpPr>
        <p:spPr>
          <a:xfrm>
            <a:off x="381000" y="685800"/>
            <a:ext cx="6096000" cy="3429000"/>
          </a:xfrm>
          <a:ln/>
        </p:spPr>
      </p:sp>
      <p:sp>
        <p:nvSpPr>
          <p:cNvPr id="18436" name="Rectangle 3"/>
          <p:cNvSpPr>
            <a:spLocks noGrp="1" noChangeArrowheads="1"/>
          </p:cNvSpPr>
          <p:nvPr>
            <p:ph type="body" idx="1"/>
          </p:nvPr>
        </p:nvSpPr>
        <p:spPr>
          <a:noFill/>
          <a:ln/>
        </p:spPr>
        <p:txBody>
          <a:bodyPr/>
          <a:lstStyle/>
          <a:p>
            <a:pPr eaLnBrk="1" hangingPunct="1"/>
            <a:endParaRPr lang="zh-CN" altLang="en-US" dirty="0" smtClean="0">
              <a:latin typeface="Arial" pitchFamily="34" charset="0"/>
              <a:ea typeface="宋体" pitchFamily="2" charset="-122"/>
            </a:endParaRPr>
          </a:p>
        </p:txBody>
      </p:sp>
    </p:spTree>
    <p:extLst>
      <p:ext uri="{BB962C8B-B14F-4D97-AF65-F5344CB8AC3E}">
        <p14:creationId xmlns:p14="http://schemas.microsoft.com/office/powerpoint/2010/main" val="7971392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p:cNvSpPr>
            <a:spLocks noGrp="1" noChangeArrowheads="1"/>
          </p:cNvSpPr>
          <p:nvPr>
            <p:ph type="sldNum" sz="quarter" idx="5"/>
          </p:nvPr>
        </p:nvSpPr>
        <p:spPr>
          <a:noFill/>
        </p:spPr>
        <p:txBody>
          <a:bodyPr/>
          <a:lstStyle/>
          <a:p>
            <a:fld id="{BAA6EB87-D358-4C45-9F63-36758054BEDC}" type="slidenum">
              <a:rPr lang="en-US" altLang="zh-CN" smtClean="0"/>
              <a:pPr/>
              <a:t>9</a:t>
            </a:fld>
            <a:endParaRPr lang="en-US" altLang="zh-CN" smtClean="0"/>
          </a:p>
        </p:txBody>
      </p:sp>
      <p:sp>
        <p:nvSpPr>
          <p:cNvPr id="18435" name="Rectangle 2"/>
          <p:cNvSpPr>
            <a:spLocks noGrp="1" noRot="1" noChangeAspect="1" noChangeArrowheads="1" noTextEdit="1"/>
          </p:cNvSpPr>
          <p:nvPr>
            <p:ph type="sldImg"/>
          </p:nvPr>
        </p:nvSpPr>
        <p:spPr>
          <a:xfrm>
            <a:off x="381000" y="685800"/>
            <a:ext cx="6096000" cy="3429000"/>
          </a:xfrm>
          <a:ln/>
        </p:spPr>
      </p:sp>
      <p:sp>
        <p:nvSpPr>
          <p:cNvPr id="18436" name="Rectangle 3"/>
          <p:cNvSpPr>
            <a:spLocks noGrp="1" noChangeArrowheads="1"/>
          </p:cNvSpPr>
          <p:nvPr>
            <p:ph type="body" idx="1"/>
          </p:nvPr>
        </p:nvSpPr>
        <p:spPr>
          <a:noFill/>
          <a:ln/>
        </p:spPr>
        <p:txBody>
          <a:bodyPr/>
          <a:lstStyle/>
          <a:p>
            <a:pPr eaLnBrk="1" hangingPunct="1"/>
            <a:endParaRPr lang="zh-CN" altLang="en-US" dirty="0" smtClean="0">
              <a:latin typeface="Arial" pitchFamily="34" charset="0"/>
              <a:ea typeface="宋体" pitchFamily="2" charset="-122"/>
            </a:endParaRPr>
          </a:p>
        </p:txBody>
      </p:sp>
    </p:spTree>
    <p:extLst>
      <p:ext uri="{BB962C8B-B14F-4D97-AF65-F5344CB8AC3E}">
        <p14:creationId xmlns:p14="http://schemas.microsoft.com/office/powerpoint/2010/main" val="99112890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jpeg"/><Relationship Id="rId5" Type="http://schemas.openxmlformats.org/officeDocument/2006/relationships/image" Target="../media/image4.png"/><Relationship Id="rId4" Type="http://schemas.openxmlformats.org/officeDocument/2006/relationships/image" Target="../media/image3.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 name="Group 9"/>
          <p:cNvGrpSpPr>
            <a:grpSpLocks/>
          </p:cNvGrpSpPr>
          <p:nvPr userDrawn="1"/>
        </p:nvGrpSpPr>
        <p:grpSpPr bwMode="auto">
          <a:xfrm>
            <a:off x="-1" y="838200"/>
            <a:ext cx="12192001" cy="646584"/>
            <a:chOff x="0" y="528"/>
            <a:chExt cx="5760" cy="336"/>
          </a:xfrm>
        </p:grpSpPr>
        <p:pic>
          <p:nvPicPr>
            <p:cNvPr id="5" name="Picture 10" descr="menu_bg2009-summer"/>
            <p:cNvPicPr>
              <a:picLocks noChangeAspect="1" noChangeArrowheads="1"/>
            </p:cNvPicPr>
            <p:nvPr/>
          </p:nvPicPr>
          <p:blipFill>
            <a:blip r:embed="rId2"/>
            <a:srcRect/>
            <a:stretch>
              <a:fillRect/>
            </a:stretch>
          </p:blipFill>
          <p:spPr bwMode="auto">
            <a:xfrm>
              <a:off x="4320" y="624"/>
              <a:ext cx="1440" cy="144"/>
            </a:xfrm>
            <a:prstGeom prst="rect">
              <a:avLst/>
            </a:prstGeom>
            <a:noFill/>
            <a:ln w="9525">
              <a:noFill/>
              <a:miter lim="800000"/>
              <a:headEnd/>
              <a:tailEnd/>
            </a:ln>
          </p:spPr>
        </p:pic>
        <p:pic>
          <p:nvPicPr>
            <p:cNvPr id="6" name="Picture 11" descr="2009-summer_06"/>
            <p:cNvPicPr>
              <a:picLocks noChangeAspect="1" noChangeArrowheads="1"/>
            </p:cNvPicPr>
            <p:nvPr/>
          </p:nvPicPr>
          <p:blipFill>
            <a:blip r:embed="rId3"/>
            <a:srcRect/>
            <a:stretch>
              <a:fillRect/>
            </a:stretch>
          </p:blipFill>
          <p:spPr bwMode="auto">
            <a:xfrm>
              <a:off x="4192" y="624"/>
              <a:ext cx="128" cy="144"/>
            </a:xfrm>
            <a:prstGeom prst="rect">
              <a:avLst/>
            </a:prstGeom>
            <a:noFill/>
            <a:ln w="9525">
              <a:noFill/>
              <a:miter lim="800000"/>
              <a:headEnd/>
              <a:tailEnd/>
            </a:ln>
          </p:spPr>
        </p:pic>
        <p:pic>
          <p:nvPicPr>
            <p:cNvPr id="7" name="Picture 12" descr="menu_bg2009-summer"/>
            <p:cNvPicPr>
              <a:picLocks noChangeAspect="1" noChangeArrowheads="1"/>
            </p:cNvPicPr>
            <p:nvPr/>
          </p:nvPicPr>
          <p:blipFill>
            <a:blip r:embed="rId2"/>
            <a:srcRect/>
            <a:stretch>
              <a:fillRect/>
            </a:stretch>
          </p:blipFill>
          <p:spPr bwMode="auto">
            <a:xfrm>
              <a:off x="1296" y="720"/>
              <a:ext cx="3072" cy="48"/>
            </a:xfrm>
            <a:prstGeom prst="rect">
              <a:avLst/>
            </a:prstGeom>
            <a:noFill/>
            <a:ln w="9525">
              <a:noFill/>
              <a:miter lim="800000"/>
              <a:headEnd/>
              <a:tailEnd/>
            </a:ln>
          </p:spPr>
        </p:pic>
        <p:pic>
          <p:nvPicPr>
            <p:cNvPr id="8" name="Picture 13" descr="menu_bg2009-summer"/>
            <p:cNvPicPr>
              <a:picLocks noChangeAspect="1" noChangeArrowheads="1"/>
            </p:cNvPicPr>
            <p:nvPr/>
          </p:nvPicPr>
          <p:blipFill>
            <a:blip r:embed="rId2"/>
            <a:srcRect/>
            <a:stretch>
              <a:fillRect/>
            </a:stretch>
          </p:blipFill>
          <p:spPr bwMode="auto">
            <a:xfrm>
              <a:off x="0" y="720"/>
              <a:ext cx="144" cy="48"/>
            </a:xfrm>
            <a:prstGeom prst="rect">
              <a:avLst/>
            </a:prstGeom>
            <a:noFill/>
            <a:ln w="9525">
              <a:noFill/>
              <a:miter lim="800000"/>
              <a:headEnd/>
              <a:tailEnd/>
            </a:ln>
          </p:spPr>
        </p:pic>
        <p:pic>
          <p:nvPicPr>
            <p:cNvPr id="9" name="Picture 14" descr="2009-summer_03"/>
            <p:cNvPicPr>
              <a:picLocks noChangeAspect="1" noChangeArrowheads="1"/>
            </p:cNvPicPr>
            <p:nvPr userDrawn="1"/>
          </p:nvPicPr>
          <p:blipFill>
            <a:blip r:embed="rId4"/>
            <a:srcRect/>
            <a:stretch>
              <a:fillRect/>
            </a:stretch>
          </p:blipFill>
          <p:spPr bwMode="auto">
            <a:xfrm>
              <a:off x="144" y="528"/>
              <a:ext cx="1104" cy="257"/>
            </a:xfrm>
            <a:prstGeom prst="rect">
              <a:avLst/>
            </a:prstGeom>
            <a:noFill/>
            <a:ln w="9525">
              <a:noFill/>
              <a:miter lim="800000"/>
              <a:headEnd/>
              <a:tailEnd/>
            </a:ln>
          </p:spPr>
        </p:pic>
        <p:pic>
          <p:nvPicPr>
            <p:cNvPr id="10" name="Picture 15" descr="2009-summer_22"/>
            <p:cNvPicPr>
              <a:picLocks noChangeAspect="1" noChangeArrowheads="1"/>
            </p:cNvPicPr>
            <p:nvPr/>
          </p:nvPicPr>
          <p:blipFill>
            <a:blip r:embed="rId5"/>
            <a:srcRect/>
            <a:stretch>
              <a:fillRect/>
            </a:stretch>
          </p:blipFill>
          <p:spPr bwMode="auto">
            <a:xfrm>
              <a:off x="2208" y="807"/>
              <a:ext cx="3552" cy="57"/>
            </a:xfrm>
            <a:prstGeom prst="rect">
              <a:avLst/>
            </a:prstGeom>
            <a:noFill/>
            <a:ln w="9525">
              <a:noFill/>
              <a:miter lim="800000"/>
              <a:headEnd/>
              <a:tailEnd/>
            </a:ln>
          </p:spPr>
        </p:pic>
      </p:grpSp>
      <p:grpSp>
        <p:nvGrpSpPr>
          <p:cNvPr id="11" name="Group 21"/>
          <p:cNvGrpSpPr>
            <a:grpSpLocks/>
          </p:cNvGrpSpPr>
          <p:nvPr userDrawn="1"/>
        </p:nvGrpSpPr>
        <p:grpSpPr bwMode="auto">
          <a:xfrm>
            <a:off x="0" y="5943601"/>
            <a:ext cx="12192000" cy="644525"/>
            <a:chOff x="0" y="3744"/>
            <a:chExt cx="5760" cy="406"/>
          </a:xfrm>
        </p:grpSpPr>
        <p:pic>
          <p:nvPicPr>
            <p:cNvPr id="12" name="Picture 22" descr="2009-summer_27"/>
            <p:cNvPicPr>
              <a:picLocks noChangeAspect="1" noChangeArrowheads="1"/>
            </p:cNvPicPr>
            <p:nvPr userDrawn="1"/>
          </p:nvPicPr>
          <p:blipFill>
            <a:blip r:embed="rId6"/>
            <a:srcRect/>
            <a:stretch>
              <a:fillRect/>
            </a:stretch>
          </p:blipFill>
          <p:spPr bwMode="auto">
            <a:xfrm>
              <a:off x="0" y="3744"/>
              <a:ext cx="3840" cy="406"/>
            </a:xfrm>
            <a:prstGeom prst="rect">
              <a:avLst/>
            </a:prstGeom>
            <a:noFill/>
            <a:ln w="9525">
              <a:noFill/>
              <a:miter lim="800000"/>
              <a:headEnd/>
              <a:tailEnd/>
            </a:ln>
          </p:spPr>
        </p:pic>
        <p:pic>
          <p:nvPicPr>
            <p:cNvPr id="13" name="Picture 23" descr="2009-summer_27"/>
            <p:cNvPicPr>
              <a:picLocks noChangeAspect="1" noChangeArrowheads="1"/>
            </p:cNvPicPr>
            <p:nvPr userDrawn="1"/>
          </p:nvPicPr>
          <p:blipFill>
            <a:blip r:embed="rId6"/>
            <a:srcRect/>
            <a:stretch>
              <a:fillRect/>
            </a:stretch>
          </p:blipFill>
          <p:spPr bwMode="auto">
            <a:xfrm>
              <a:off x="624" y="3744"/>
              <a:ext cx="3840" cy="406"/>
            </a:xfrm>
            <a:prstGeom prst="rect">
              <a:avLst/>
            </a:prstGeom>
            <a:noFill/>
            <a:ln w="9525">
              <a:noFill/>
              <a:miter lim="800000"/>
              <a:headEnd/>
              <a:tailEnd/>
            </a:ln>
          </p:spPr>
        </p:pic>
        <p:pic>
          <p:nvPicPr>
            <p:cNvPr id="14" name="Picture 24" descr="2009-summer_27"/>
            <p:cNvPicPr>
              <a:picLocks noChangeAspect="1" noChangeArrowheads="1"/>
            </p:cNvPicPr>
            <p:nvPr userDrawn="1"/>
          </p:nvPicPr>
          <p:blipFill>
            <a:blip r:embed="rId6"/>
            <a:srcRect/>
            <a:stretch>
              <a:fillRect/>
            </a:stretch>
          </p:blipFill>
          <p:spPr bwMode="auto">
            <a:xfrm>
              <a:off x="1920" y="3744"/>
              <a:ext cx="3840" cy="406"/>
            </a:xfrm>
            <a:prstGeom prst="rect">
              <a:avLst/>
            </a:prstGeom>
            <a:noFill/>
            <a:ln w="9525">
              <a:noFill/>
              <a:miter lim="800000"/>
              <a:headEnd/>
              <a:tailEnd/>
            </a:ln>
          </p:spPr>
        </p:pic>
      </p:grpSp>
      <p:pic>
        <p:nvPicPr>
          <p:cNvPr id="15" name="Picture 25" descr="2009-summer_22"/>
          <p:cNvPicPr>
            <a:picLocks noChangeAspect="1" noChangeArrowheads="1"/>
          </p:cNvPicPr>
          <p:nvPr userDrawn="1"/>
        </p:nvPicPr>
        <p:blipFill>
          <a:blip r:embed="rId5"/>
          <a:srcRect/>
          <a:stretch>
            <a:fillRect/>
          </a:stretch>
        </p:blipFill>
        <p:spPr bwMode="auto">
          <a:xfrm>
            <a:off x="0" y="5791200"/>
            <a:ext cx="7518400" cy="90488"/>
          </a:xfrm>
          <a:prstGeom prst="rect">
            <a:avLst/>
          </a:prstGeom>
          <a:noFill/>
          <a:ln w="9525">
            <a:noFill/>
            <a:miter lim="800000"/>
            <a:headEnd/>
            <a:tailEnd/>
          </a:ln>
        </p:spPr>
      </p:pic>
      <p:sp>
        <p:nvSpPr>
          <p:cNvPr id="481282" name="Rectangle 2"/>
          <p:cNvSpPr>
            <a:spLocks noGrp="1" noChangeArrowheads="1"/>
          </p:cNvSpPr>
          <p:nvPr>
            <p:ph type="ctrTitle"/>
          </p:nvPr>
        </p:nvSpPr>
        <p:spPr>
          <a:xfrm>
            <a:off x="914400" y="2449513"/>
            <a:ext cx="10363200" cy="762000"/>
          </a:xfrm>
        </p:spPr>
        <p:txBody>
          <a:bodyPr/>
          <a:lstStyle>
            <a:lvl1pPr algn="ctr">
              <a:defRPr sz="4400">
                <a:solidFill>
                  <a:srgbClr val="990000"/>
                </a:solidFill>
                <a:effectLst>
                  <a:outerShdw blurRad="38100" dist="38100" dir="2700000" algn="tl">
                    <a:srgbClr val="C0C0C0"/>
                  </a:outerShdw>
                </a:effectLst>
                <a:ea typeface="黑体" pitchFamily="2" charset="-122"/>
              </a:defRPr>
            </a:lvl1pPr>
          </a:lstStyle>
          <a:p>
            <a:r>
              <a:rPr lang="zh-CN" altLang="en-US"/>
              <a:t>单击此处编辑母版标题样式</a:t>
            </a:r>
          </a:p>
        </p:txBody>
      </p:sp>
      <p:sp>
        <p:nvSpPr>
          <p:cNvPr id="481283" name="Rectangle 3"/>
          <p:cNvSpPr>
            <a:spLocks noGrp="1" noChangeArrowheads="1"/>
          </p:cNvSpPr>
          <p:nvPr>
            <p:ph type="subTitle" idx="1"/>
          </p:nvPr>
        </p:nvSpPr>
        <p:spPr>
          <a:xfrm>
            <a:off x="1828800" y="3886200"/>
            <a:ext cx="8534400" cy="579438"/>
          </a:xfrm>
          <a:ln>
            <a:noFill/>
          </a:ln>
        </p:spPr>
        <p:txBody>
          <a:bodyPr/>
          <a:lstStyle>
            <a:lvl1pPr marL="0" indent="0" algn="ctr">
              <a:buFontTx/>
              <a:buNone/>
              <a:defRPr sz="3200">
                <a:solidFill>
                  <a:schemeClr val="accent1"/>
                </a:solidFill>
                <a:ea typeface="黑体" pitchFamily="2" charset="-122"/>
              </a:defRPr>
            </a:lvl1pPr>
          </a:lstStyle>
          <a:p>
            <a:r>
              <a:rPr lang="zh-CN" altLang="en-US"/>
              <a:t>单击此处编辑母版副标题样式</a:t>
            </a:r>
          </a:p>
        </p:txBody>
      </p:sp>
      <p:sp>
        <p:nvSpPr>
          <p:cNvPr id="16" name="Rectangle 4"/>
          <p:cNvSpPr>
            <a:spLocks noGrp="1" noChangeArrowheads="1"/>
          </p:cNvSpPr>
          <p:nvPr>
            <p:ph type="dt" sz="half" idx="10"/>
          </p:nvPr>
        </p:nvSpPr>
        <p:spPr/>
        <p:txBody>
          <a:bodyPr/>
          <a:lstStyle>
            <a:lvl1pPr>
              <a:defRPr/>
            </a:lvl1pPr>
          </a:lstStyle>
          <a:p>
            <a:pPr>
              <a:defRPr/>
            </a:pPr>
            <a:endParaRPr lang="en-US" altLang="zh-CN"/>
          </a:p>
        </p:txBody>
      </p:sp>
      <p:sp>
        <p:nvSpPr>
          <p:cNvPr id="17" name="Rectangle 5"/>
          <p:cNvSpPr>
            <a:spLocks noGrp="1" noChangeArrowheads="1"/>
          </p:cNvSpPr>
          <p:nvPr>
            <p:ph type="ftr" sz="quarter" idx="11"/>
          </p:nvPr>
        </p:nvSpPr>
        <p:spPr/>
        <p:txBody>
          <a:bodyPr/>
          <a:lstStyle>
            <a:lvl1pPr>
              <a:defRPr/>
            </a:lvl1pPr>
          </a:lstStyle>
          <a:p>
            <a:pPr>
              <a:defRPr/>
            </a:pPr>
            <a:endParaRPr lang="en-US" altLang="zh-CN"/>
          </a:p>
        </p:txBody>
      </p:sp>
      <p:sp>
        <p:nvSpPr>
          <p:cNvPr id="18" name="Rectangle 6"/>
          <p:cNvSpPr>
            <a:spLocks noGrp="1" noChangeArrowheads="1"/>
          </p:cNvSpPr>
          <p:nvPr>
            <p:ph type="sldNum" sz="quarter" idx="12"/>
          </p:nvPr>
        </p:nvSpPr>
        <p:spPr>
          <a:xfrm>
            <a:off x="8737600" y="6245225"/>
            <a:ext cx="2844800" cy="476250"/>
          </a:xfrm>
        </p:spPr>
        <p:txBody>
          <a:bodyPr/>
          <a:lstStyle>
            <a:lvl1pPr>
              <a:defRPr/>
            </a:lvl1pPr>
          </a:lstStyle>
          <a:p>
            <a:pPr>
              <a:defRPr/>
            </a:pPr>
            <a:fld id="{70437CB6-291D-4520-BF95-4DBF56E6FD0F}" type="slidenum">
              <a:rPr lang="en-US" altLang="zh-CN"/>
              <a:pPr>
                <a:defRPr/>
              </a:pPr>
              <a:t>‹#›</a:t>
            </a:fld>
            <a:endParaRPr lang="en-US" altLang="zh-CN"/>
          </a:p>
        </p:txBody>
      </p:sp>
    </p:spTree>
  </p:cSld>
  <p:clrMapOvr>
    <a:masterClrMapping/>
  </p:clrMapOvr>
  <p:transition spd="med" advTm="30169">
    <p:wipe dir="d"/>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5291447" y="5791200"/>
            <a:ext cx="6290953" cy="338554"/>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D038EA5A-D8F3-4799-8F31-EBF74D031329}" type="slidenum">
              <a:rPr lang="en-US" altLang="zh-CN"/>
              <a:pPr>
                <a:defRPr/>
              </a:pPr>
              <a:t>‹#›</a:t>
            </a:fld>
            <a:endParaRPr lang="en-US" altLang="zh-CN"/>
          </a:p>
        </p:txBody>
      </p:sp>
    </p:spTree>
  </p:cSld>
  <p:clrMapOvr>
    <a:masterClrMapping/>
  </p:clrMapOvr>
  <p:transition spd="med" advTm="30169">
    <p:wipe dir="d"/>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10104279" y="1050926"/>
            <a:ext cx="492443" cy="51149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7099451" y="1050926"/>
            <a:ext cx="1612749" cy="51149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D5C0ECB2-481F-4E75-AD37-82355529D8AD}" type="slidenum">
              <a:rPr lang="en-US" altLang="zh-CN"/>
              <a:pPr>
                <a:defRPr/>
              </a:pPr>
              <a:t>‹#›</a:t>
            </a:fld>
            <a:endParaRPr lang="en-US" altLang="zh-CN"/>
          </a:p>
        </p:txBody>
      </p:sp>
    </p:spTree>
  </p:cSld>
  <p:clrMapOvr>
    <a:masterClrMapping/>
  </p:clrMapOvr>
  <p:transition spd="med" advTm="30169">
    <p:wipe dir="d"/>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304800" y="1050926"/>
            <a:ext cx="11480800" cy="396875"/>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609600" y="5791200"/>
            <a:ext cx="5384800" cy="1520416"/>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97600" y="5791200"/>
            <a:ext cx="5384800" cy="1520416"/>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6BF06FBF-365D-41C6-A15A-80B940CCDB3C}" type="slidenum">
              <a:rPr lang="en-US" altLang="zh-CN"/>
              <a:pPr>
                <a:defRPr/>
              </a:pPr>
              <a:t>‹#›</a:t>
            </a:fld>
            <a:endParaRPr lang="en-US" altLang="zh-CN"/>
          </a:p>
        </p:txBody>
      </p:sp>
    </p:spTree>
  </p:cSld>
  <p:clrMapOvr>
    <a:masterClrMapping/>
  </p:clrMapOvr>
  <p:transition spd="med" advTm="30169">
    <p:wipe dir="d"/>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304800" y="1050926"/>
            <a:ext cx="11480800" cy="396875"/>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609600" y="5791200"/>
            <a:ext cx="10972800" cy="338554"/>
          </a:xfrm>
        </p:spPr>
        <p:txBody>
          <a:bodyPr/>
          <a:lstStyle/>
          <a:p>
            <a:pPr lvl="0"/>
            <a:endParaRPr lang="zh-CN" altLang="en-US" noProof="0" smtClean="0"/>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DD6AFA4E-7859-4222-A615-A945A4C78324}" type="slidenum">
              <a:rPr lang="en-US" altLang="zh-CN"/>
              <a:pPr>
                <a:defRPr/>
              </a:pPr>
              <a:t>‹#›</a:t>
            </a:fld>
            <a:endParaRPr lang="en-US" altLang="zh-CN"/>
          </a:p>
        </p:txBody>
      </p:sp>
    </p:spTree>
  </p:cSld>
  <p:clrMapOvr>
    <a:masterClrMapping/>
  </p:clrMapOvr>
  <p:transition spd="med" advTm="30169">
    <p:wipe dir="d"/>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304800" y="1050926"/>
            <a:ext cx="11480800" cy="396875"/>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609600" y="5791200"/>
            <a:ext cx="5384800" cy="1520416"/>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6197600" y="5791201"/>
            <a:ext cx="5384800" cy="1520416"/>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6197600" y="6054726"/>
            <a:ext cx="5384800" cy="1520416"/>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7"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8" name="Rectangle 6"/>
          <p:cNvSpPr>
            <a:spLocks noGrp="1" noChangeArrowheads="1"/>
          </p:cNvSpPr>
          <p:nvPr>
            <p:ph type="sldNum" sz="quarter" idx="12"/>
          </p:nvPr>
        </p:nvSpPr>
        <p:spPr>
          <a:ln/>
        </p:spPr>
        <p:txBody>
          <a:bodyPr/>
          <a:lstStyle>
            <a:lvl1pPr>
              <a:defRPr/>
            </a:lvl1pPr>
          </a:lstStyle>
          <a:p>
            <a:pPr>
              <a:defRPr/>
            </a:pPr>
            <a:fld id="{E0435F52-7005-44CE-A1B9-0153ED4AABBC}" type="slidenum">
              <a:rPr lang="en-US" altLang="zh-CN"/>
              <a:pPr>
                <a:defRPr/>
              </a:pPr>
              <a:t>‹#›</a:t>
            </a:fld>
            <a:endParaRPr lang="en-US" altLang="zh-CN"/>
          </a:p>
        </p:txBody>
      </p:sp>
    </p:spTree>
  </p:cSld>
  <p:clrMapOvr>
    <a:masterClrMapping/>
  </p:clrMapOvr>
  <p:transition spd="med" advTm="30169">
    <p:wipe dir="d"/>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6"/>
            <a:ext cx="103632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EB2A12E3-CCE0-4F79-9E6D-B0B2374843C2}" type="slidenum">
              <a:rPr lang="en-US" altLang="zh-CN"/>
              <a:pPr>
                <a:defRPr/>
              </a:pPr>
              <a:t>‹#›</a:t>
            </a:fld>
            <a:endParaRPr lang="en-US" altLang="zh-CN"/>
          </a:p>
        </p:txBody>
      </p:sp>
    </p:spTree>
  </p:cSld>
  <p:clrMapOvr>
    <a:masterClrMapping/>
  </p:clrMapOvr>
  <p:transition spd="med" advTm="30169">
    <p:wipe dir="d"/>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9D73B65F-4163-4832-AA1D-F0FBFF51CA21}" type="slidenum">
              <a:rPr lang="en-US" altLang="zh-CN"/>
              <a:pPr>
                <a:defRPr/>
              </a:pPr>
              <a:t>‹#›</a:t>
            </a:fld>
            <a:endParaRPr lang="en-US" altLang="zh-CN"/>
          </a:p>
        </p:txBody>
      </p:sp>
    </p:spTree>
  </p:cSld>
  <p:clrMapOvr>
    <a:masterClrMapping/>
  </p:clrMapOvr>
  <p:transition spd="med" advTm="30169">
    <p:wipe dir="d"/>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1E2B1DF4-E1FC-410A-930A-782ED42EF1E8}" type="slidenum">
              <a:rPr lang="en-US" altLang="zh-CN"/>
              <a:pPr>
                <a:defRPr/>
              </a:pPr>
              <a:t>‹#›</a:t>
            </a:fld>
            <a:endParaRPr lang="en-US" altLang="zh-CN"/>
          </a:p>
        </p:txBody>
      </p:sp>
    </p:spTree>
  </p:cSld>
  <p:clrMapOvr>
    <a:masterClrMapping/>
  </p:clrMapOvr>
  <p:transition spd="med" advTm="30169">
    <p:wipe dir="d"/>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79C278A3-1BBB-42E4-A10E-5928677BBC54}" type="slidenum">
              <a:rPr lang="en-US" altLang="zh-CN"/>
              <a:pPr>
                <a:defRPr/>
              </a:pPr>
              <a:t>‹#›</a:t>
            </a:fld>
            <a:endParaRPr lang="en-US" altLang="zh-CN"/>
          </a:p>
        </p:txBody>
      </p:sp>
    </p:spTree>
  </p:cSld>
  <p:clrMapOvr>
    <a:masterClrMapping/>
  </p:clrMapOvr>
  <p:transition spd="med" advTm="30169">
    <p:wipe dir="d"/>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a:ln/>
        </p:spPr>
        <p:txBody>
          <a:bodyPr/>
          <a:lstStyle>
            <a:lvl1pPr>
              <a:defRPr/>
            </a:lvl1pPr>
          </a:lstStyle>
          <a:p>
            <a:pPr>
              <a:defRPr/>
            </a:pPr>
            <a:fld id="{6B1B3DD6-14FD-44B3-A160-9F0EF6BCBE0F}" type="slidenum">
              <a:rPr lang="en-US" altLang="zh-CN"/>
              <a:pPr>
                <a:defRPr/>
              </a:pPr>
              <a:t>‹#›</a:t>
            </a:fld>
            <a:endParaRPr lang="en-US" altLang="zh-CN"/>
          </a:p>
        </p:txBody>
      </p:sp>
    </p:spTree>
  </p:cSld>
  <p:clrMapOvr>
    <a:masterClrMapping/>
  </p:clrMapOvr>
  <p:transition spd="med" advTm="30169">
    <p:wipe dir="d"/>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a:xfrm>
            <a:off x="609600" y="5791200"/>
            <a:ext cx="10972800" cy="1520416"/>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dirty="0"/>
          </a:p>
        </p:txBody>
      </p:sp>
      <p:sp>
        <p:nvSpPr>
          <p:cNvPr id="6" name="Rectangle 6"/>
          <p:cNvSpPr>
            <a:spLocks noGrp="1" noChangeArrowheads="1"/>
          </p:cNvSpPr>
          <p:nvPr>
            <p:ph type="sldNum" sz="quarter" idx="12"/>
          </p:nvPr>
        </p:nvSpPr>
        <p:spPr>
          <a:ln/>
        </p:spPr>
        <p:txBody>
          <a:bodyPr/>
          <a:lstStyle>
            <a:lvl1pPr>
              <a:defRPr/>
            </a:lvl1pPr>
          </a:lstStyle>
          <a:p>
            <a:pPr>
              <a:defRPr/>
            </a:pPr>
            <a:fld id="{6C5FF4B1-6C59-4A81-B68C-70B2283FD445}" type="slidenum">
              <a:rPr lang="en-US" altLang="zh-CN"/>
              <a:pPr>
                <a:defRPr/>
              </a:pPr>
              <a:t>‹#›</a:t>
            </a:fld>
            <a:endParaRPr lang="en-US" altLang="zh-CN" dirty="0"/>
          </a:p>
        </p:txBody>
      </p:sp>
    </p:spTree>
  </p:cSld>
  <p:clrMapOvr>
    <a:masterClrMapping/>
  </p:clrMapOvr>
  <p:transition spd="med" advTm="30169">
    <p:wipe dir="d"/>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a:ln/>
        </p:spPr>
        <p:txBody>
          <a:bodyPr/>
          <a:lstStyle>
            <a:lvl1pPr>
              <a:defRPr/>
            </a:lvl1pPr>
          </a:lstStyle>
          <a:p>
            <a:pPr>
              <a:defRPr/>
            </a:pPr>
            <a:fld id="{39A5E066-28D4-493F-B4BC-738403FBC160}" type="slidenum">
              <a:rPr lang="en-US" altLang="zh-CN"/>
              <a:pPr>
                <a:defRPr/>
              </a:pPr>
              <a:t>‹#›</a:t>
            </a:fld>
            <a:endParaRPr lang="en-US" altLang="zh-CN"/>
          </a:p>
        </p:txBody>
      </p:sp>
    </p:spTree>
  </p:cSld>
  <p:clrMapOvr>
    <a:masterClrMapping/>
  </p:clrMapOvr>
  <p:transition spd="med" advTm="30169">
    <p:wipe dir="d"/>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6"/>
          <p:cNvSpPr>
            <a:spLocks noGrp="1" noChangeArrowheads="1"/>
          </p:cNvSpPr>
          <p:nvPr>
            <p:ph type="sldNum" sz="quarter" idx="12"/>
          </p:nvPr>
        </p:nvSpPr>
        <p:spPr>
          <a:ln/>
        </p:spPr>
        <p:txBody>
          <a:bodyPr/>
          <a:lstStyle>
            <a:lvl1pPr>
              <a:defRPr/>
            </a:lvl1pPr>
          </a:lstStyle>
          <a:p>
            <a:pPr>
              <a:defRPr/>
            </a:pPr>
            <a:fld id="{FF357749-9940-4E84-A720-E81E18609DBC}" type="slidenum">
              <a:rPr lang="en-US" altLang="zh-CN"/>
              <a:pPr>
                <a:defRPr/>
              </a:pPr>
              <a:t>‹#›</a:t>
            </a:fld>
            <a:endParaRPr lang="en-US" altLang="zh-CN"/>
          </a:p>
        </p:txBody>
      </p:sp>
    </p:spTree>
  </p:cSld>
  <p:clrMapOvr>
    <a:masterClrMapping/>
  </p:clrMapOvr>
  <p:transition spd="med" advTm="30169">
    <p:wipe dir="d"/>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F4C2829C-5FDA-421A-BFEE-AF556C733750}" type="slidenum">
              <a:rPr lang="en-US" altLang="zh-CN"/>
              <a:pPr>
                <a:defRPr/>
              </a:pPr>
              <a:t>‹#›</a:t>
            </a:fld>
            <a:endParaRPr lang="en-US" altLang="zh-CN"/>
          </a:p>
        </p:txBody>
      </p:sp>
    </p:spTree>
  </p:cSld>
  <p:clrMapOvr>
    <a:masterClrMapping/>
  </p:clrMapOvr>
  <p:transition spd="med" advTm="30169">
    <p:wipe dir="d"/>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1591D838-010E-4341-88BF-E82F4D269A67}" type="slidenum">
              <a:rPr lang="en-US" altLang="zh-CN"/>
              <a:pPr>
                <a:defRPr/>
              </a:pPr>
              <a:t>‹#›</a:t>
            </a:fld>
            <a:endParaRPr lang="en-US" altLang="zh-CN"/>
          </a:p>
        </p:txBody>
      </p:sp>
    </p:spTree>
  </p:cSld>
  <p:clrMapOvr>
    <a:masterClrMapping/>
  </p:clrMapOvr>
  <p:transition spd="med" advTm="30169">
    <p:wipe dir="d"/>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5258C2B8-B42F-409A-A58C-CED884268CC9}" type="slidenum">
              <a:rPr lang="en-US" altLang="zh-CN"/>
              <a:pPr>
                <a:defRPr/>
              </a:pPr>
              <a:t>‹#›</a:t>
            </a:fld>
            <a:endParaRPr lang="en-US" altLang="zh-CN"/>
          </a:p>
        </p:txBody>
      </p:sp>
    </p:spTree>
  </p:cSld>
  <p:clrMapOvr>
    <a:masterClrMapping/>
  </p:clrMapOvr>
  <p:transition spd="med" advTm="30169">
    <p:wipe dir="d"/>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2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9600" y="274639"/>
            <a:ext cx="80264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F6E19657-4087-428B-90A6-5F4E36741A4C}" type="slidenum">
              <a:rPr lang="en-US" altLang="zh-CN"/>
              <a:pPr>
                <a:defRPr/>
              </a:pPr>
              <a:t>‹#›</a:t>
            </a:fld>
            <a:endParaRPr lang="en-US" altLang="zh-CN"/>
          </a:p>
        </p:txBody>
      </p:sp>
    </p:spTree>
  </p:cSld>
  <p:clrMapOvr>
    <a:masterClrMapping/>
  </p:clrMapOvr>
  <p:transition spd="med" advTm="30169">
    <p:wipe dir="d"/>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707886"/>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084" y="4006790"/>
            <a:ext cx="10363200" cy="400110"/>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E9A330BC-0D36-4048-A725-E15C857DE00A}" type="slidenum">
              <a:rPr lang="en-US" altLang="zh-CN"/>
              <a:pPr>
                <a:defRPr/>
              </a:pPr>
              <a:t>‹#›</a:t>
            </a:fld>
            <a:endParaRPr lang="en-US" altLang="zh-CN" dirty="0"/>
          </a:p>
        </p:txBody>
      </p:sp>
    </p:spTree>
  </p:cSld>
  <p:clrMapOvr>
    <a:masterClrMapping/>
  </p:clrMapOvr>
  <p:transition spd="med" advTm="30169">
    <p:wipe dir="d"/>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09600" y="5791200"/>
            <a:ext cx="5384800" cy="200054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97600" y="5791200"/>
            <a:ext cx="5384800" cy="200054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2D956804-8EAD-43EC-AF23-D40097C33AD7}" type="slidenum">
              <a:rPr lang="en-US" altLang="zh-CN"/>
              <a:pPr>
                <a:defRPr/>
              </a:pPr>
              <a:t>‹#›</a:t>
            </a:fld>
            <a:endParaRPr lang="en-US" altLang="zh-CN"/>
          </a:p>
        </p:txBody>
      </p:sp>
    </p:spTree>
  </p:cSld>
  <p:clrMapOvr>
    <a:masterClrMapping/>
  </p:clrMapOvr>
  <p:transition spd="med" advTm="30169">
    <p:wipe dir="d"/>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646083"/>
            <a:ext cx="10972800" cy="40011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713210"/>
            <a:ext cx="5386917" cy="46166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09600" y="2174875"/>
            <a:ext cx="5386917" cy="175432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3368" y="1713210"/>
            <a:ext cx="5389033" cy="46166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93368" y="2174875"/>
            <a:ext cx="5389033" cy="175432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a:ln/>
        </p:spPr>
        <p:txBody>
          <a:bodyPr/>
          <a:lstStyle>
            <a:lvl1pPr>
              <a:defRPr/>
            </a:lvl1pPr>
          </a:lstStyle>
          <a:p>
            <a:pPr>
              <a:defRPr/>
            </a:pPr>
            <a:fld id="{51A9B3C9-1F8E-4CC5-B99B-D75A0651BBE9}" type="slidenum">
              <a:rPr lang="en-US" altLang="zh-CN"/>
              <a:pPr>
                <a:defRPr/>
              </a:pPr>
              <a:t>‹#›</a:t>
            </a:fld>
            <a:endParaRPr lang="en-US" altLang="zh-CN"/>
          </a:p>
        </p:txBody>
      </p:sp>
    </p:spTree>
  </p:cSld>
  <p:clrMapOvr>
    <a:masterClrMapping/>
  </p:clrMapOvr>
  <p:transition spd="med" advTm="30169">
    <p:wipe dir="d"/>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a:ln/>
        </p:spPr>
        <p:txBody>
          <a:bodyPr/>
          <a:lstStyle>
            <a:lvl1pPr>
              <a:defRPr/>
            </a:lvl1pPr>
          </a:lstStyle>
          <a:p>
            <a:pPr>
              <a:defRPr/>
            </a:pPr>
            <a:fld id="{FD569176-0C10-4DC9-90FF-C0B9CD0737B3}" type="slidenum">
              <a:rPr lang="en-US" altLang="zh-CN"/>
              <a:pPr>
                <a:defRPr/>
              </a:pPr>
              <a:t>‹#›</a:t>
            </a:fld>
            <a:endParaRPr lang="en-US" altLang="zh-CN"/>
          </a:p>
        </p:txBody>
      </p:sp>
    </p:spTree>
  </p:cSld>
  <p:clrMapOvr>
    <a:masterClrMapping/>
  </p:clrMapOvr>
  <p:transition spd="med" advTm="30169">
    <p:wipe dir="d"/>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6"/>
          <p:cNvSpPr>
            <a:spLocks noGrp="1" noChangeArrowheads="1"/>
          </p:cNvSpPr>
          <p:nvPr>
            <p:ph type="sldNum" sz="quarter" idx="12"/>
          </p:nvPr>
        </p:nvSpPr>
        <p:spPr>
          <a:ln/>
        </p:spPr>
        <p:txBody>
          <a:bodyPr/>
          <a:lstStyle>
            <a:lvl1pPr>
              <a:defRPr/>
            </a:lvl1pPr>
          </a:lstStyle>
          <a:p>
            <a:pPr>
              <a:defRPr/>
            </a:pPr>
            <a:fld id="{E6D4D00C-4BC1-4C15-A79F-1321227CDDEA}" type="slidenum">
              <a:rPr lang="en-US" altLang="zh-CN"/>
              <a:pPr>
                <a:defRPr/>
              </a:pPr>
              <a:t>‹#›</a:t>
            </a:fld>
            <a:endParaRPr lang="en-US" altLang="zh-CN"/>
          </a:p>
        </p:txBody>
      </p:sp>
    </p:spTree>
  </p:cSld>
  <p:clrMapOvr>
    <a:masterClrMapping/>
  </p:clrMapOvr>
  <p:transition spd="med" advTm="30169">
    <p:wipe dir="d"/>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1034990"/>
            <a:ext cx="4011084" cy="40011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6733" y="273051"/>
            <a:ext cx="6815667" cy="228370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601" y="1435101"/>
            <a:ext cx="4011084" cy="30777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A0E0782E-4BF1-4F7F-ABAD-B26F2B1848D2}" type="slidenum">
              <a:rPr lang="en-US" altLang="zh-CN"/>
              <a:pPr>
                <a:defRPr/>
              </a:pPr>
              <a:t>‹#›</a:t>
            </a:fld>
            <a:endParaRPr lang="en-US" altLang="zh-CN"/>
          </a:p>
        </p:txBody>
      </p:sp>
    </p:spTree>
  </p:cSld>
  <p:clrMapOvr>
    <a:masterClrMapping/>
  </p:clrMapOvr>
  <p:transition spd="med" advTm="30169">
    <p:wipe dir="d"/>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967228"/>
            <a:ext cx="7315200" cy="400110"/>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89717" y="612775"/>
            <a:ext cx="7315200" cy="58477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2389717" y="5367338"/>
            <a:ext cx="7315200" cy="30777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F74DA5FE-14EB-4072-9EE1-C1BB4EE990CC}" type="slidenum">
              <a:rPr lang="en-US" altLang="zh-CN"/>
              <a:pPr>
                <a:defRPr/>
              </a:pPr>
              <a:t>‹#›</a:t>
            </a:fld>
            <a:endParaRPr lang="en-US" altLang="zh-CN"/>
          </a:p>
        </p:txBody>
      </p:sp>
    </p:spTree>
  </p:cSld>
  <p:clrMapOvr>
    <a:masterClrMapping/>
  </p:clrMapOvr>
  <p:transition spd="med" advTm="30169">
    <p:wipe dir="d"/>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theme" Target="../theme/theme2.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04800" y="1050926"/>
            <a:ext cx="11480800" cy="396875"/>
          </a:xfrm>
          <a:prstGeom prst="rect">
            <a:avLst/>
          </a:prstGeom>
          <a:noFill/>
          <a:ln w="31750">
            <a:noFill/>
            <a:miter lim="800000"/>
            <a:headEnd/>
            <a:tailEnd/>
          </a:ln>
        </p:spPr>
        <p:txBody>
          <a:bodyPr vert="horz" wrap="square" lIns="91440" tIns="45720" rIns="91440" bIns="45720" numCol="1" anchor="ctr" anchorCtr="0" compatLnSpc="1">
            <a:prstTxWarp prst="textNoShape">
              <a:avLst/>
            </a:prstTxWarp>
            <a:spAutoFit/>
          </a:bodyPr>
          <a:lstStyle/>
          <a:p>
            <a:pPr lvl="0"/>
            <a:r>
              <a:rPr lang="en-US" altLang="zh-CN" smtClean="0"/>
              <a:t>Title</a:t>
            </a:r>
          </a:p>
        </p:txBody>
      </p:sp>
      <p:sp>
        <p:nvSpPr>
          <p:cNvPr id="1027" name="Rectangle 3"/>
          <p:cNvSpPr>
            <a:spLocks noGrp="1" noChangeArrowheads="1"/>
          </p:cNvSpPr>
          <p:nvPr>
            <p:ph type="body" idx="1"/>
          </p:nvPr>
        </p:nvSpPr>
        <p:spPr bwMode="auto">
          <a:xfrm>
            <a:off x="609600" y="5791200"/>
            <a:ext cx="10972800" cy="338554"/>
          </a:xfrm>
          <a:prstGeom prst="rect">
            <a:avLst/>
          </a:prstGeom>
          <a:noFill/>
          <a:ln w="38100">
            <a:solidFill>
              <a:srgbClr val="339966"/>
            </a:solidFill>
            <a:miter lim="800000"/>
            <a:headEnd/>
            <a:tailEnd/>
          </a:ln>
        </p:spPr>
        <p:txBody>
          <a:bodyPr vert="horz" wrap="square" lIns="91440" tIns="45720" rIns="91440" bIns="45720" numCol="1" anchor="t" anchorCtr="0" compatLnSpc="1">
            <a:prstTxWarp prst="textNoShape">
              <a:avLst/>
            </a:prstTxWarp>
            <a:spAutoFit/>
          </a:bodyPr>
          <a:lstStyle/>
          <a:p>
            <a:pPr lvl="0"/>
            <a:r>
              <a:rPr lang="en-US" altLang="zh-CN" smtClean="0"/>
              <a:t>Text</a:t>
            </a:r>
          </a:p>
        </p:txBody>
      </p:sp>
      <p:sp>
        <p:nvSpPr>
          <p:cNvPr id="93188" name="Rectangle 4"/>
          <p:cNvSpPr>
            <a:spLocks noGrp="1" noChangeArrowheads="1"/>
          </p:cNvSpPr>
          <p:nvPr>
            <p:ph type="dt" sz="half" idx="2"/>
          </p:nvPr>
        </p:nvSpPr>
        <p:spPr bwMode="auto">
          <a:xfrm>
            <a:off x="609600" y="6245225"/>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Arial" charset="0"/>
                <a:ea typeface="宋体" charset="-122"/>
              </a:defRPr>
            </a:lvl1pPr>
          </a:lstStyle>
          <a:p>
            <a:pPr>
              <a:defRPr/>
            </a:pPr>
            <a:endParaRPr lang="en-US" altLang="zh-CN"/>
          </a:p>
        </p:txBody>
      </p:sp>
      <p:sp>
        <p:nvSpPr>
          <p:cNvPr id="93189" name="Rectangle 5"/>
          <p:cNvSpPr>
            <a:spLocks noGrp="1" noChangeArrowheads="1"/>
          </p:cNvSpPr>
          <p:nvPr>
            <p:ph type="ftr" sz="quarter" idx="3"/>
          </p:nvPr>
        </p:nvSpPr>
        <p:spPr bwMode="auto">
          <a:xfrm>
            <a:off x="4165600" y="6245225"/>
            <a:ext cx="3860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a:latin typeface="Arial" charset="0"/>
                <a:ea typeface="宋体" charset="-122"/>
              </a:defRPr>
            </a:lvl1pPr>
          </a:lstStyle>
          <a:p>
            <a:pPr>
              <a:defRPr/>
            </a:pPr>
            <a:endParaRPr lang="en-US" altLang="zh-CN"/>
          </a:p>
        </p:txBody>
      </p:sp>
      <p:sp>
        <p:nvSpPr>
          <p:cNvPr id="93190" name="Rectangle 6"/>
          <p:cNvSpPr>
            <a:spLocks noGrp="1" noChangeArrowheads="1"/>
          </p:cNvSpPr>
          <p:nvPr>
            <p:ph type="sldNum" sz="quarter" idx="4"/>
          </p:nvPr>
        </p:nvSpPr>
        <p:spPr bwMode="auto">
          <a:xfrm>
            <a:off x="9245600" y="6534150"/>
            <a:ext cx="2844800" cy="2476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b="1">
                <a:solidFill>
                  <a:srgbClr val="000066"/>
                </a:solidFill>
              </a:defRPr>
            </a:lvl1pPr>
          </a:lstStyle>
          <a:p>
            <a:pPr>
              <a:defRPr/>
            </a:pPr>
            <a:fld id="{74EF3AD8-35CD-4F1C-B17E-5EDE9C065D2D}" type="slidenum">
              <a:rPr lang="en-US" altLang="zh-CN"/>
              <a:pPr>
                <a:defRPr/>
              </a:pPr>
              <a:t>‹#›</a:t>
            </a:fld>
            <a:endParaRPr lang="en-US" altLang="zh-CN"/>
          </a:p>
        </p:txBody>
      </p:sp>
      <p:pic>
        <p:nvPicPr>
          <p:cNvPr id="1031" name="Picture 16" descr="menu_bg2009-summer"/>
          <p:cNvPicPr>
            <a:picLocks noChangeAspect="1" noChangeArrowheads="1"/>
          </p:cNvPicPr>
          <p:nvPr/>
        </p:nvPicPr>
        <p:blipFill>
          <a:blip r:embed="rId16"/>
          <a:srcRect/>
          <a:stretch>
            <a:fillRect/>
          </a:stretch>
        </p:blipFill>
        <p:spPr bwMode="auto">
          <a:xfrm>
            <a:off x="304800" y="904876"/>
            <a:ext cx="11582400" cy="8572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5859" r:id="rId1"/>
    <p:sldLayoutId id="2147485835" r:id="rId2"/>
    <p:sldLayoutId id="2147485836" r:id="rId3"/>
    <p:sldLayoutId id="2147485837" r:id="rId4"/>
    <p:sldLayoutId id="2147485838" r:id="rId5"/>
    <p:sldLayoutId id="2147485839" r:id="rId6"/>
    <p:sldLayoutId id="2147485840" r:id="rId7"/>
    <p:sldLayoutId id="2147485841" r:id="rId8"/>
    <p:sldLayoutId id="2147485842" r:id="rId9"/>
    <p:sldLayoutId id="2147485843" r:id="rId10"/>
    <p:sldLayoutId id="2147485844" r:id="rId11"/>
    <p:sldLayoutId id="2147485845" r:id="rId12"/>
    <p:sldLayoutId id="2147485846" r:id="rId13"/>
    <p:sldLayoutId id="2147485847" r:id="rId14"/>
  </p:sldLayoutIdLst>
  <p:transition spd="med" advTm="30169">
    <p:wipe dir="d"/>
  </p:transition>
  <p:hf hdr="0" ftr="0" dt="0"/>
  <p:txStyles>
    <p:titleStyle>
      <a:lvl1pPr algn="l" rtl="0" eaLnBrk="0" fontAlgn="base" hangingPunct="0">
        <a:spcBef>
          <a:spcPct val="0"/>
        </a:spcBef>
        <a:spcAft>
          <a:spcPct val="0"/>
        </a:spcAft>
        <a:defRPr sz="2000" b="1">
          <a:solidFill>
            <a:srgbClr val="000066"/>
          </a:solidFill>
          <a:latin typeface="+mj-lt"/>
          <a:ea typeface="+mj-ea"/>
          <a:cs typeface="+mj-cs"/>
        </a:defRPr>
      </a:lvl1pPr>
      <a:lvl2pPr algn="l" rtl="0" eaLnBrk="0" fontAlgn="base" hangingPunct="0">
        <a:spcBef>
          <a:spcPct val="0"/>
        </a:spcBef>
        <a:spcAft>
          <a:spcPct val="0"/>
        </a:spcAft>
        <a:defRPr sz="2000" b="1">
          <a:solidFill>
            <a:srgbClr val="000066"/>
          </a:solidFill>
          <a:latin typeface="Arial" charset="0"/>
          <a:ea typeface="宋体" charset="-122"/>
        </a:defRPr>
      </a:lvl2pPr>
      <a:lvl3pPr algn="l" rtl="0" eaLnBrk="0" fontAlgn="base" hangingPunct="0">
        <a:spcBef>
          <a:spcPct val="0"/>
        </a:spcBef>
        <a:spcAft>
          <a:spcPct val="0"/>
        </a:spcAft>
        <a:defRPr sz="2000" b="1">
          <a:solidFill>
            <a:srgbClr val="000066"/>
          </a:solidFill>
          <a:latin typeface="Arial" charset="0"/>
          <a:ea typeface="宋体" charset="-122"/>
        </a:defRPr>
      </a:lvl3pPr>
      <a:lvl4pPr algn="l" rtl="0" eaLnBrk="0" fontAlgn="base" hangingPunct="0">
        <a:spcBef>
          <a:spcPct val="0"/>
        </a:spcBef>
        <a:spcAft>
          <a:spcPct val="0"/>
        </a:spcAft>
        <a:defRPr sz="2000" b="1">
          <a:solidFill>
            <a:srgbClr val="000066"/>
          </a:solidFill>
          <a:latin typeface="Arial" charset="0"/>
          <a:ea typeface="宋体" charset="-122"/>
        </a:defRPr>
      </a:lvl4pPr>
      <a:lvl5pPr algn="l" rtl="0" eaLnBrk="0" fontAlgn="base" hangingPunct="0">
        <a:spcBef>
          <a:spcPct val="0"/>
        </a:spcBef>
        <a:spcAft>
          <a:spcPct val="0"/>
        </a:spcAft>
        <a:defRPr sz="2000" b="1">
          <a:solidFill>
            <a:srgbClr val="000066"/>
          </a:solidFill>
          <a:latin typeface="Arial" charset="0"/>
          <a:ea typeface="宋体" charset="-122"/>
        </a:defRPr>
      </a:lvl5pPr>
      <a:lvl6pPr marL="457200" algn="l" rtl="0" fontAlgn="base">
        <a:spcBef>
          <a:spcPct val="0"/>
        </a:spcBef>
        <a:spcAft>
          <a:spcPct val="0"/>
        </a:spcAft>
        <a:defRPr sz="2000" b="1">
          <a:solidFill>
            <a:srgbClr val="000066"/>
          </a:solidFill>
          <a:latin typeface="Arial" charset="0"/>
          <a:ea typeface="宋体" charset="-122"/>
        </a:defRPr>
      </a:lvl6pPr>
      <a:lvl7pPr marL="914400" algn="l" rtl="0" fontAlgn="base">
        <a:spcBef>
          <a:spcPct val="0"/>
        </a:spcBef>
        <a:spcAft>
          <a:spcPct val="0"/>
        </a:spcAft>
        <a:defRPr sz="2000" b="1">
          <a:solidFill>
            <a:srgbClr val="000066"/>
          </a:solidFill>
          <a:latin typeface="Arial" charset="0"/>
          <a:ea typeface="宋体" charset="-122"/>
        </a:defRPr>
      </a:lvl7pPr>
      <a:lvl8pPr marL="1371600" algn="l" rtl="0" fontAlgn="base">
        <a:spcBef>
          <a:spcPct val="0"/>
        </a:spcBef>
        <a:spcAft>
          <a:spcPct val="0"/>
        </a:spcAft>
        <a:defRPr sz="2000" b="1">
          <a:solidFill>
            <a:srgbClr val="000066"/>
          </a:solidFill>
          <a:latin typeface="Arial" charset="0"/>
          <a:ea typeface="宋体" charset="-122"/>
        </a:defRPr>
      </a:lvl8pPr>
      <a:lvl9pPr marL="1828800" algn="l" rtl="0" fontAlgn="base">
        <a:spcBef>
          <a:spcPct val="0"/>
        </a:spcBef>
        <a:spcAft>
          <a:spcPct val="0"/>
        </a:spcAft>
        <a:defRPr sz="2000" b="1">
          <a:solidFill>
            <a:srgbClr val="000066"/>
          </a:solidFill>
          <a:latin typeface="Arial" charset="0"/>
          <a:ea typeface="宋体" charset="-122"/>
        </a:defRPr>
      </a:lvl9pPr>
    </p:titleStyle>
    <p:bodyStyle>
      <a:lvl1pPr marL="342900" indent="-342900" algn="l" rtl="0" eaLnBrk="0" fontAlgn="base" hangingPunct="0">
        <a:spcBef>
          <a:spcPct val="20000"/>
        </a:spcBef>
        <a:spcAft>
          <a:spcPct val="0"/>
        </a:spcAft>
        <a:buChar char="•"/>
        <a:defRPr sz="1600" b="1">
          <a:solidFill>
            <a:schemeClr val="tx1"/>
          </a:solidFill>
          <a:latin typeface="+mn-lt"/>
          <a:ea typeface="+mn-ea"/>
          <a:cs typeface="+mn-cs"/>
        </a:defRPr>
      </a:lvl1pPr>
      <a:lvl2pPr marL="742950" indent="-285750" algn="l" rtl="0" eaLnBrk="0" fontAlgn="base" hangingPunct="0">
        <a:spcBef>
          <a:spcPct val="20000"/>
        </a:spcBef>
        <a:spcAft>
          <a:spcPct val="0"/>
        </a:spcAft>
        <a:buChar char="–"/>
        <a:defRPr sz="1600">
          <a:solidFill>
            <a:schemeClr val="tx1"/>
          </a:solidFill>
          <a:latin typeface="+mn-lt"/>
          <a:ea typeface="+mn-ea"/>
        </a:defRPr>
      </a:lvl2pPr>
      <a:lvl3pPr marL="1143000" indent="-228600" algn="l" rtl="0" eaLnBrk="0" fontAlgn="base" hangingPunct="0">
        <a:spcBef>
          <a:spcPct val="20000"/>
        </a:spcBef>
        <a:spcAft>
          <a:spcPct val="0"/>
        </a:spcAft>
        <a:buChar char="•"/>
        <a:defRPr sz="1600">
          <a:solidFill>
            <a:schemeClr val="tx1"/>
          </a:solidFill>
          <a:latin typeface="+mn-lt"/>
          <a:ea typeface="+mn-ea"/>
        </a:defRPr>
      </a:lvl3pPr>
      <a:lvl4pPr marL="1600200" indent="-228600" algn="l" rtl="0" eaLnBrk="0" fontAlgn="base" hangingPunct="0">
        <a:spcBef>
          <a:spcPct val="20000"/>
        </a:spcBef>
        <a:spcAft>
          <a:spcPct val="0"/>
        </a:spcAft>
        <a:buChar char="–"/>
        <a:defRPr sz="1600">
          <a:solidFill>
            <a:schemeClr val="tx1"/>
          </a:solidFill>
          <a:latin typeface="+mn-lt"/>
          <a:ea typeface="+mn-ea"/>
        </a:defRPr>
      </a:lvl4pPr>
      <a:lvl5pPr marL="2057400" indent="-228600" algn="l" rtl="0" eaLnBrk="0" fontAlgn="base" hangingPunct="0">
        <a:spcBef>
          <a:spcPct val="20000"/>
        </a:spcBef>
        <a:spcAft>
          <a:spcPct val="0"/>
        </a:spcAft>
        <a:buChar char="»"/>
        <a:defRPr sz="1600">
          <a:solidFill>
            <a:schemeClr val="tx1"/>
          </a:solidFill>
          <a:latin typeface="+mn-lt"/>
          <a:ea typeface="+mn-ea"/>
        </a:defRPr>
      </a:lvl5pPr>
      <a:lvl6pPr marL="2514600" indent="-228600" algn="l" rtl="0" fontAlgn="base">
        <a:spcBef>
          <a:spcPct val="20000"/>
        </a:spcBef>
        <a:spcAft>
          <a:spcPct val="0"/>
        </a:spcAft>
        <a:buChar char="»"/>
        <a:defRPr sz="1600">
          <a:solidFill>
            <a:schemeClr val="tx1"/>
          </a:solidFill>
          <a:latin typeface="+mn-lt"/>
          <a:ea typeface="+mn-ea"/>
        </a:defRPr>
      </a:lvl6pPr>
      <a:lvl7pPr marL="2971800" indent="-228600" algn="l" rtl="0" fontAlgn="base">
        <a:spcBef>
          <a:spcPct val="20000"/>
        </a:spcBef>
        <a:spcAft>
          <a:spcPct val="0"/>
        </a:spcAft>
        <a:buChar char="»"/>
        <a:defRPr sz="1600">
          <a:solidFill>
            <a:schemeClr val="tx1"/>
          </a:solidFill>
          <a:latin typeface="+mn-lt"/>
          <a:ea typeface="+mn-ea"/>
        </a:defRPr>
      </a:lvl7pPr>
      <a:lvl8pPr marL="3429000" indent="-228600" algn="l" rtl="0" fontAlgn="base">
        <a:spcBef>
          <a:spcPct val="20000"/>
        </a:spcBef>
        <a:spcAft>
          <a:spcPct val="0"/>
        </a:spcAft>
        <a:buChar char="»"/>
        <a:defRPr sz="1600">
          <a:solidFill>
            <a:schemeClr val="tx1"/>
          </a:solidFill>
          <a:latin typeface="+mn-lt"/>
          <a:ea typeface="+mn-ea"/>
        </a:defRPr>
      </a:lvl8pPr>
      <a:lvl9pPr marL="3886200" indent="-228600" algn="l" rtl="0" fontAlgn="base">
        <a:spcBef>
          <a:spcPct val="20000"/>
        </a:spcBef>
        <a:spcAft>
          <a:spcPct val="0"/>
        </a:spcAft>
        <a:buChar char="»"/>
        <a:defRPr sz="16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bwMode="auto">
          <a:xfrm>
            <a:off x="609600" y="274638"/>
            <a:ext cx="109728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2051" name="Rectangle 3"/>
          <p:cNvSpPr>
            <a:spLocks noGrp="1" noChangeArrowheads="1"/>
          </p:cNvSpPr>
          <p:nvPr>
            <p:ph type="body" idx="1"/>
          </p:nvPr>
        </p:nvSpPr>
        <p:spPr bwMode="auto">
          <a:xfrm>
            <a:off x="609600" y="1600201"/>
            <a:ext cx="109728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96260" name="Rectangle 4"/>
          <p:cNvSpPr>
            <a:spLocks noGrp="1" noChangeArrowheads="1"/>
          </p:cNvSpPr>
          <p:nvPr>
            <p:ph type="dt" sz="half" idx="2"/>
          </p:nvPr>
        </p:nvSpPr>
        <p:spPr bwMode="auto">
          <a:xfrm>
            <a:off x="609600" y="6245225"/>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Arial" charset="0"/>
                <a:ea typeface="宋体" charset="-122"/>
              </a:defRPr>
            </a:lvl1pPr>
          </a:lstStyle>
          <a:p>
            <a:pPr>
              <a:defRPr/>
            </a:pPr>
            <a:endParaRPr lang="en-US" altLang="zh-CN"/>
          </a:p>
        </p:txBody>
      </p:sp>
      <p:sp>
        <p:nvSpPr>
          <p:cNvPr id="96261" name="Rectangle 5"/>
          <p:cNvSpPr>
            <a:spLocks noGrp="1" noChangeArrowheads="1"/>
          </p:cNvSpPr>
          <p:nvPr>
            <p:ph type="ftr" sz="quarter" idx="3"/>
          </p:nvPr>
        </p:nvSpPr>
        <p:spPr bwMode="auto">
          <a:xfrm>
            <a:off x="4165600" y="6245225"/>
            <a:ext cx="3860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a:latin typeface="Arial" charset="0"/>
                <a:ea typeface="宋体" charset="-122"/>
              </a:defRPr>
            </a:lvl1pPr>
          </a:lstStyle>
          <a:p>
            <a:pPr>
              <a:defRPr/>
            </a:pPr>
            <a:endParaRPr lang="en-US" altLang="zh-CN"/>
          </a:p>
        </p:txBody>
      </p:sp>
      <p:sp>
        <p:nvSpPr>
          <p:cNvPr id="96262" name="Rectangle 6"/>
          <p:cNvSpPr>
            <a:spLocks noGrp="1" noChangeArrowheads="1"/>
          </p:cNvSpPr>
          <p:nvPr>
            <p:ph type="sldNum" sz="quarter" idx="4"/>
          </p:nvPr>
        </p:nvSpPr>
        <p:spPr bwMode="auto">
          <a:xfrm>
            <a:off x="9245600" y="6553201"/>
            <a:ext cx="2844800" cy="2317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b="1">
                <a:solidFill>
                  <a:srgbClr val="000066"/>
                </a:solidFill>
              </a:defRPr>
            </a:lvl1pPr>
          </a:lstStyle>
          <a:p>
            <a:pPr>
              <a:defRPr/>
            </a:pPr>
            <a:fld id="{24D9520E-668C-4EB1-A9CF-37C597568366}"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sldLayoutIdLst>
    <p:sldLayoutId id="2147485848" r:id="rId1"/>
    <p:sldLayoutId id="2147485849" r:id="rId2"/>
    <p:sldLayoutId id="2147485850" r:id="rId3"/>
    <p:sldLayoutId id="2147485851" r:id="rId4"/>
    <p:sldLayoutId id="2147485852" r:id="rId5"/>
    <p:sldLayoutId id="2147485853" r:id="rId6"/>
    <p:sldLayoutId id="2147485854" r:id="rId7"/>
    <p:sldLayoutId id="2147485855" r:id="rId8"/>
    <p:sldLayoutId id="2147485856" r:id="rId9"/>
    <p:sldLayoutId id="2147485857" r:id="rId10"/>
    <p:sldLayoutId id="2147485858" r:id="rId11"/>
  </p:sldLayoutIdLst>
  <p:transition spd="med" advTm="30169">
    <p:wipe dir="d"/>
  </p:transition>
  <p:timing>
    <p:tnLst>
      <p:par>
        <p:cTn id="1" dur="indefinite" restart="never" nodeType="tmRoot"/>
      </p:par>
    </p:tnLst>
  </p:timing>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宋体" charset="-122"/>
        </a:defRPr>
      </a:lvl2pPr>
      <a:lvl3pPr algn="ctr" rtl="0" eaLnBrk="0" fontAlgn="base" hangingPunct="0">
        <a:spcBef>
          <a:spcPct val="0"/>
        </a:spcBef>
        <a:spcAft>
          <a:spcPct val="0"/>
        </a:spcAft>
        <a:defRPr sz="4400">
          <a:solidFill>
            <a:schemeClr val="tx2"/>
          </a:solidFill>
          <a:latin typeface="Arial" charset="0"/>
          <a:ea typeface="宋体" charset="-122"/>
        </a:defRPr>
      </a:lvl3pPr>
      <a:lvl4pPr algn="ctr" rtl="0" eaLnBrk="0" fontAlgn="base" hangingPunct="0">
        <a:spcBef>
          <a:spcPct val="0"/>
        </a:spcBef>
        <a:spcAft>
          <a:spcPct val="0"/>
        </a:spcAft>
        <a:defRPr sz="4400">
          <a:solidFill>
            <a:schemeClr val="tx2"/>
          </a:solidFill>
          <a:latin typeface="Arial" charset="0"/>
          <a:ea typeface="宋体" charset="-122"/>
        </a:defRPr>
      </a:lvl4pPr>
      <a:lvl5pPr algn="ctr" rtl="0" eaLnBrk="0" fontAlgn="base" hangingPunct="0">
        <a:spcBef>
          <a:spcPct val="0"/>
        </a:spcBef>
        <a:spcAft>
          <a:spcPct val="0"/>
        </a:spcAft>
        <a:defRPr sz="4400">
          <a:solidFill>
            <a:schemeClr val="tx2"/>
          </a:solidFill>
          <a:latin typeface="Arial" charset="0"/>
          <a:ea typeface="宋体" charset="-122"/>
        </a:defRPr>
      </a:lvl5pPr>
      <a:lvl6pPr marL="457200" algn="ctr" rtl="0" fontAlgn="base">
        <a:spcBef>
          <a:spcPct val="0"/>
        </a:spcBef>
        <a:spcAft>
          <a:spcPct val="0"/>
        </a:spcAft>
        <a:defRPr sz="4400">
          <a:solidFill>
            <a:schemeClr val="tx2"/>
          </a:solidFill>
          <a:latin typeface="Arial" charset="0"/>
          <a:ea typeface="宋体" charset="-122"/>
        </a:defRPr>
      </a:lvl6pPr>
      <a:lvl7pPr marL="914400" algn="ctr" rtl="0" fontAlgn="base">
        <a:spcBef>
          <a:spcPct val="0"/>
        </a:spcBef>
        <a:spcAft>
          <a:spcPct val="0"/>
        </a:spcAft>
        <a:defRPr sz="4400">
          <a:solidFill>
            <a:schemeClr val="tx2"/>
          </a:solidFill>
          <a:latin typeface="Arial" charset="0"/>
          <a:ea typeface="宋体" charset="-122"/>
        </a:defRPr>
      </a:lvl7pPr>
      <a:lvl8pPr marL="1371600" algn="ctr" rtl="0" fontAlgn="base">
        <a:spcBef>
          <a:spcPct val="0"/>
        </a:spcBef>
        <a:spcAft>
          <a:spcPct val="0"/>
        </a:spcAft>
        <a:defRPr sz="4400">
          <a:solidFill>
            <a:schemeClr val="tx2"/>
          </a:solidFill>
          <a:latin typeface="Arial" charset="0"/>
          <a:ea typeface="宋体" charset="-122"/>
        </a:defRPr>
      </a:lvl8pPr>
      <a:lvl9pPr marL="1828800" algn="ctr" rtl="0" fontAlgn="base">
        <a:spcBef>
          <a:spcPct val="0"/>
        </a:spcBef>
        <a:spcAft>
          <a:spcPct val="0"/>
        </a:spcAft>
        <a:defRPr sz="4400">
          <a:solidFill>
            <a:schemeClr val="tx2"/>
          </a:solidFill>
          <a:latin typeface="Arial" charset="0"/>
          <a:ea typeface="宋体"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2.png"/><Relationship Id="rId3" Type="http://schemas.openxmlformats.org/officeDocument/2006/relationships/image" Target="../media/image12.png"/><Relationship Id="rId7" Type="http://schemas.openxmlformats.org/officeDocument/2006/relationships/image" Target="../media/image16.png"/><Relationship Id="rId12"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 Id="rId14" Type="http://schemas.openxmlformats.org/officeDocument/2006/relationships/image" Target="../media/image23.png"/></Relationships>
</file>

<file path=ppt/slides/_rels/slide17.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2.png"/><Relationship Id="rId3" Type="http://schemas.openxmlformats.org/officeDocument/2006/relationships/image" Target="../media/image12.png"/><Relationship Id="rId7" Type="http://schemas.openxmlformats.org/officeDocument/2006/relationships/image" Target="../media/image16.png"/><Relationship Id="rId12"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14.png"/><Relationship Id="rId15" Type="http://schemas.openxmlformats.org/officeDocument/2006/relationships/image" Target="../media/image2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 Id="rId14"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4"/>
          <p:cNvSpPr>
            <a:spLocks noGrp="1" noChangeArrowheads="1"/>
          </p:cNvSpPr>
          <p:nvPr>
            <p:ph type="ctrTitle"/>
          </p:nvPr>
        </p:nvSpPr>
        <p:spPr>
          <a:xfrm>
            <a:off x="1487488" y="2488365"/>
            <a:ext cx="9002960" cy="1372683"/>
          </a:xfrm>
        </p:spPr>
        <p:txBody>
          <a:bodyPr/>
          <a:lstStyle/>
          <a:p>
            <a:pPr eaLnBrk="1" hangingPunct="1">
              <a:lnSpc>
                <a:spcPct val="130000"/>
              </a:lnSpc>
            </a:pPr>
            <a:r>
              <a:rPr lang="zh-CN" altLang="en-US" sz="3200" dirty="0" smtClean="0">
                <a:effectLst/>
                <a:latin typeface="Times New Roman" panose="02020603050405020304" pitchFamily="18" charset="0"/>
                <a:cs typeface="Times New Roman" panose="02020603050405020304" pitchFamily="18" charset="0"/>
              </a:rPr>
              <a:t>小样本学习</a:t>
            </a:r>
            <a:r>
              <a:rPr lang="en-US" altLang="zh-CN" sz="3200" dirty="0" smtClean="0">
                <a:effectLst/>
                <a:latin typeface="Times New Roman" panose="02020603050405020304" pitchFamily="18" charset="0"/>
                <a:cs typeface="Times New Roman" panose="02020603050405020304" pitchFamily="18" charset="0"/>
              </a:rPr>
              <a:t>&amp;</a:t>
            </a:r>
            <a:r>
              <a:rPr lang="zh-CN" altLang="en-US" sz="3200" dirty="0" smtClean="0">
                <a:effectLst/>
                <a:latin typeface="Times New Roman" panose="02020603050405020304" pitchFamily="18" charset="0"/>
                <a:cs typeface="Times New Roman" panose="02020603050405020304" pitchFamily="18" charset="0"/>
              </a:rPr>
              <a:t>元学习</a:t>
            </a:r>
            <a:r>
              <a:rPr lang="en-US" altLang="zh-CN" sz="3200" dirty="0" smtClean="0">
                <a:effectLst/>
                <a:latin typeface="Times New Roman" panose="02020603050405020304" pitchFamily="18" charset="0"/>
                <a:cs typeface="Times New Roman" panose="02020603050405020304" pitchFamily="18" charset="0"/>
              </a:rPr>
              <a:t/>
            </a:r>
            <a:br>
              <a:rPr lang="en-US" altLang="zh-CN" sz="3200" dirty="0" smtClean="0">
                <a:effectLst/>
                <a:latin typeface="Times New Roman" panose="02020603050405020304" pitchFamily="18" charset="0"/>
                <a:cs typeface="Times New Roman" panose="02020603050405020304" pitchFamily="18" charset="0"/>
              </a:rPr>
            </a:br>
            <a:r>
              <a:rPr lang="zh-CN" altLang="en-US" sz="3200" dirty="0" smtClean="0">
                <a:effectLst/>
                <a:latin typeface="Times New Roman" panose="02020603050405020304" pitchFamily="18" charset="0"/>
                <a:cs typeface="Times New Roman" panose="02020603050405020304" pitchFamily="18" charset="0"/>
              </a:rPr>
              <a:t>（</a:t>
            </a:r>
            <a:r>
              <a:rPr lang="en-US" altLang="zh-CN" sz="3200" dirty="0" smtClean="0">
                <a:effectLst/>
                <a:latin typeface="Times New Roman" panose="02020603050405020304" pitchFamily="18" charset="0"/>
                <a:cs typeface="Times New Roman" panose="02020603050405020304" pitchFamily="18" charset="0"/>
              </a:rPr>
              <a:t>few-shot learning &amp; meta learning</a:t>
            </a:r>
            <a:r>
              <a:rPr lang="zh-CN" altLang="en-US" sz="3200" dirty="0" smtClean="0">
                <a:effectLst/>
                <a:latin typeface="Times New Roman" panose="02020603050405020304" pitchFamily="18" charset="0"/>
                <a:cs typeface="Times New Roman" panose="02020603050405020304" pitchFamily="18" charset="0"/>
              </a:rPr>
              <a:t>）</a:t>
            </a:r>
            <a:endParaRPr lang="zh-CN" altLang="en-US" sz="3200" dirty="0">
              <a:effectLst/>
              <a:latin typeface="Times New Roman" panose="02020603050405020304" pitchFamily="18" charset="0"/>
              <a:cs typeface="Times New Roman" panose="02020603050405020304" pitchFamily="18" charset="0"/>
            </a:endParaRPr>
          </a:p>
        </p:txBody>
      </p:sp>
    </p:spTree>
  </p:cSld>
  <p:clrMapOvr>
    <a:masterClrMapping/>
  </p:clrMapOvr>
  <p:transition spd="med" advTm="30169">
    <p:wipe dir="d"/>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Text Box 27"/>
          <p:cNvSpPr txBox="1">
            <a:spLocks noChangeArrowheads="1"/>
          </p:cNvSpPr>
          <p:nvPr/>
        </p:nvSpPr>
        <p:spPr bwMode="auto">
          <a:xfrm>
            <a:off x="911424" y="360512"/>
            <a:ext cx="4254500" cy="400110"/>
          </a:xfrm>
          <a:prstGeom prst="rect">
            <a:avLst/>
          </a:prstGeom>
          <a:noFill/>
          <a:ln w="9525">
            <a:noFill/>
            <a:miter lim="800000"/>
            <a:headEnd/>
            <a:tailEnd/>
          </a:ln>
        </p:spPr>
        <p:txBody>
          <a:bodyPr>
            <a:spAutoFit/>
          </a:bodyPr>
          <a:lstStyle/>
          <a:p>
            <a:r>
              <a:rPr lang="en-US" altLang="zh-CN" sz="2000" dirty="0" smtClean="0">
                <a:latin typeface="Times New Roman" panose="02020603050405020304" pitchFamily="18" charset="0"/>
                <a:ea typeface="黑体" panose="02010609060101010101" pitchFamily="49" charset="-122"/>
                <a:cs typeface="Times New Roman" panose="02020603050405020304" pitchFamily="18" charset="0"/>
              </a:rPr>
              <a:t>Few-shot Learning</a:t>
            </a:r>
            <a:endParaRPr lang="en-US" altLang="zh-CN" sz="2000"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7" name="直接连接符 6"/>
          <p:cNvSpPr>
            <a:spLocks noChangeShapeType="1"/>
          </p:cNvSpPr>
          <p:nvPr/>
        </p:nvSpPr>
        <p:spPr bwMode="auto">
          <a:xfrm>
            <a:off x="905074" y="317650"/>
            <a:ext cx="1588" cy="512762"/>
          </a:xfrm>
          <a:prstGeom prst="line">
            <a:avLst/>
          </a:prstGeom>
          <a:noFill/>
          <a:ln w="76200">
            <a:solidFill>
              <a:schemeClr val="bg1">
                <a:lumMod val="75000"/>
              </a:schemeClr>
            </a:solidFill>
            <a:bevel/>
            <a:headEnd/>
            <a:tailEnd/>
          </a:ln>
          <a:extLst/>
        </p:spPr>
        <p:txBody>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eaLnBrk="1" hangingPunct="1">
              <a:defRPr/>
            </a:pPr>
            <a:endParaRPr lang="zh-CN" altLang="en-US"/>
          </a:p>
        </p:txBody>
      </p:sp>
      <p:sp>
        <p:nvSpPr>
          <p:cNvPr id="6150" name="TextBox 50"/>
          <p:cNvSpPr>
            <a:spLocks noChangeArrowheads="1"/>
          </p:cNvSpPr>
          <p:nvPr/>
        </p:nvSpPr>
        <p:spPr bwMode="auto">
          <a:xfrm>
            <a:off x="365325" y="258912"/>
            <a:ext cx="468313" cy="630238"/>
          </a:xfrm>
          <a:prstGeom prst="rect">
            <a:avLst/>
          </a:prstGeom>
          <a:noFill/>
          <a:ln w="9525">
            <a:noFill/>
            <a:miter lim="800000"/>
            <a:headEnd/>
            <a:tailEnd/>
          </a:ln>
        </p:spPr>
        <p:txBody>
          <a:bodyPr>
            <a:spAutoFit/>
          </a:bodyPr>
          <a:lstStyle/>
          <a:p>
            <a:pPr eaLnBrk="1" hangingPunct="1"/>
            <a:r>
              <a:rPr lang="en-US" altLang="zh-CN" sz="3500" dirty="0" smtClean="0">
                <a:solidFill>
                  <a:srgbClr val="FF0000"/>
                </a:solidFill>
                <a:latin typeface="Arial Black" pitchFamily="34" charset="0"/>
                <a:ea typeface="汉仪菱心体简"/>
                <a:cs typeface="汉仪菱心体简"/>
                <a:sym typeface="Arial Black" pitchFamily="34" charset="0"/>
              </a:rPr>
              <a:t>2</a:t>
            </a:r>
            <a:endParaRPr lang="zh-CN" altLang="en-US" sz="3500" dirty="0">
              <a:solidFill>
                <a:srgbClr val="FF0000"/>
              </a:solidFill>
              <a:latin typeface="Arial Black" pitchFamily="34" charset="0"/>
              <a:ea typeface="汉仪菱心体简"/>
              <a:cs typeface="汉仪菱心体简"/>
              <a:sym typeface="Arial Black" pitchFamily="34" charset="0"/>
            </a:endParaRPr>
          </a:p>
        </p:txBody>
      </p:sp>
      <p:sp>
        <p:nvSpPr>
          <p:cNvPr id="6152" name="AutoShape 8" descr="http://img5.imgtn.bdimg.com/it/u=2389761677,3603769486&amp;fm=11&amp;gp=0.jpg"/>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6154" name="AutoShape 10" descr="http://img5.imgtn.bdimg.com/it/u=2389761677,3603769486&amp;fm=11&amp;gp=0.jpg"/>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24" name="矩形 23"/>
          <p:cNvSpPr/>
          <p:nvPr/>
        </p:nvSpPr>
        <p:spPr>
          <a:xfrm>
            <a:off x="191344" y="1064446"/>
            <a:ext cx="12192000" cy="523220"/>
          </a:xfrm>
          <a:prstGeom prst="rect">
            <a:avLst/>
          </a:prstGeom>
        </p:spPr>
        <p:txBody>
          <a:bodyPr wrap="square">
            <a:spAutoFit/>
          </a:bodyPr>
          <a:lstStyle/>
          <a:p>
            <a:pPr marL="457200" indent="-457200">
              <a:buFont typeface="Wingdings" panose="05000000000000000000" pitchFamily="2" charset="2"/>
              <a:buChar char="Ø"/>
            </a:pPr>
            <a:r>
              <a:rPr lang="zh-CN" altLang="en-US" sz="2800" dirty="0" smtClean="0">
                <a:latin typeface="Times New Roman" panose="02020603050405020304" pitchFamily="18" charset="0"/>
                <a:ea typeface="黑体" panose="02010609060101010101" pitchFamily="49" charset="-122"/>
                <a:cs typeface="Times New Roman" panose="02020603050405020304" pitchFamily="18" charset="0"/>
              </a:rPr>
              <a:t>问题</a:t>
            </a:r>
            <a:r>
              <a:rPr lang="zh-CN" altLang="en-US" sz="2800" dirty="0">
                <a:latin typeface="Times New Roman" panose="02020603050405020304" pitchFamily="18" charset="0"/>
                <a:ea typeface="黑体" panose="02010609060101010101" pitchFamily="49" charset="-122"/>
                <a:cs typeface="Times New Roman" panose="02020603050405020304" pitchFamily="18" charset="0"/>
              </a:rPr>
              <a:t>设定</a:t>
            </a:r>
            <a:r>
              <a:rPr lang="zh-CN" altLang="en-US" sz="2800" dirty="0" smtClean="0">
                <a:latin typeface="Times New Roman" panose="02020603050405020304" pitchFamily="18" charset="0"/>
                <a:ea typeface="黑体" panose="02010609060101010101" pitchFamily="49" charset="-122"/>
                <a:cs typeface="Times New Roman" panose="02020603050405020304" pitchFamily="18" charset="0"/>
              </a:rPr>
              <a:t>：</a:t>
            </a:r>
            <a:r>
              <a:rPr lang="en-US" altLang="zh-CN" sz="28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N-way K-shot</a:t>
            </a:r>
            <a:r>
              <a:rPr lang="zh-CN" altLang="en-US" sz="2400" dirty="0">
                <a:latin typeface="Times New Roman" panose="02020603050405020304" pitchFamily="18" charset="0"/>
                <a:cs typeface="Times New Roman" panose="02020603050405020304" pitchFamily="18" charset="0"/>
              </a:rPr>
              <a:t>问题</a:t>
            </a:r>
            <a:endParaRPr lang="en-US" altLang="zh-CN" sz="2400" dirty="0" smtClean="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8" name="矩形 7"/>
          <p:cNvSpPr/>
          <p:nvPr/>
        </p:nvSpPr>
        <p:spPr>
          <a:xfrm>
            <a:off x="365325" y="1570233"/>
            <a:ext cx="10950994" cy="1200329"/>
          </a:xfrm>
          <a:prstGeom prst="rect">
            <a:avLst/>
          </a:prstGeom>
        </p:spPr>
        <p:txBody>
          <a:bodyPr wrap="square">
            <a:spAutoFit/>
          </a:bodyPr>
          <a:lstStyle/>
          <a:p>
            <a:pPr>
              <a:lnSpc>
                <a:spcPct val="150000"/>
              </a:lnSpc>
            </a:pPr>
            <a:r>
              <a:rPr lang="zh-CN" altLang="en-US" sz="2400" dirty="0" smtClean="0">
                <a:latin typeface="Times New Roman" panose="02020603050405020304" pitchFamily="18" charset="0"/>
                <a:cs typeface="Times New Roman" panose="02020603050405020304" pitchFamily="18" charset="0"/>
              </a:rPr>
              <a:t>        简单说就是需要分类</a:t>
            </a:r>
            <a:r>
              <a:rPr lang="en-US" altLang="zh-CN" sz="2400" dirty="0" smtClean="0">
                <a:latin typeface="Times New Roman" panose="02020603050405020304" pitchFamily="18" charset="0"/>
                <a:cs typeface="Times New Roman" panose="02020603050405020304" pitchFamily="18" charset="0"/>
              </a:rPr>
              <a:t>(</a:t>
            </a:r>
            <a:r>
              <a:rPr lang="en-US" altLang="zh-CN" sz="2400" dirty="0" smtClean="0">
                <a:solidFill>
                  <a:srgbClr val="FF0000"/>
                </a:solidFill>
                <a:latin typeface="Times New Roman" panose="02020603050405020304" pitchFamily="18" charset="0"/>
                <a:cs typeface="Times New Roman" panose="02020603050405020304" pitchFamily="18" charset="0"/>
              </a:rPr>
              <a:t>novel class</a:t>
            </a:r>
            <a:r>
              <a:rPr lang="en-US" altLang="zh-CN" sz="2400" dirty="0" smtClean="0">
                <a:latin typeface="Times New Roman" panose="02020603050405020304" pitchFamily="18" charset="0"/>
                <a:cs typeface="Times New Roman" panose="02020603050405020304" pitchFamily="18" charset="0"/>
              </a:rPr>
              <a:t>)</a:t>
            </a:r>
            <a:r>
              <a:rPr lang="zh-CN" altLang="en-US" sz="2400" dirty="0" smtClean="0">
                <a:latin typeface="Times New Roman" panose="02020603050405020304" pitchFamily="18" charset="0"/>
                <a:cs typeface="Times New Roman" panose="02020603050405020304" pitchFamily="18" charset="0"/>
              </a:rPr>
              <a:t>的样本属于</a:t>
            </a:r>
            <a:r>
              <a:rPr lang="en-US" altLang="zh-CN" sz="2400" dirty="0" smtClean="0">
                <a:solidFill>
                  <a:srgbClr val="FF0000"/>
                </a:solidFill>
                <a:latin typeface="Times New Roman" panose="02020603050405020304" pitchFamily="18" charset="0"/>
                <a:cs typeface="Times New Roman" panose="02020603050405020304" pitchFamily="18" charset="0"/>
              </a:rPr>
              <a:t>N</a:t>
            </a:r>
            <a:r>
              <a:rPr lang="zh-CN" altLang="en-US" sz="2400" dirty="0" smtClean="0">
                <a:solidFill>
                  <a:srgbClr val="FF0000"/>
                </a:solidFill>
                <a:latin typeface="Times New Roman" panose="02020603050405020304" pitchFamily="18" charset="0"/>
                <a:cs typeface="Times New Roman" panose="02020603050405020304" pitchFamily="18" charset="0"/>
              </a:rPr>
              <a:t>个类</a:t>
            </a:r>
            <a:r>
              <a:rPr lang="zh-CN" altLang="en-US" sz="2400" dirty="0" smtClean="0">
                <a:latin typeface="Times New Roman" panose="02020603050405020304" pitchFamily="18" charset="0"/>
                <a:cs typeface="Times New Roman" panose="02020603050405020304" pitchFamily="18" charset="0"/>
              </a:rPr>
              <a:t>中的一种，每个类训练集中的样本只有</a:t>
            </a:r>
            <a:r>
              <a:rPr lang="en-US" altLang="zh-CN" sz="2400" dirty="0" smtClean="0">
                <a:solidFill>
                  <a:srgbClr val="FF0000"/>
                </a:solidFill>
                <a:latin typeface="Times New Roman" panose="02020603050405020304" pitchFamily="18" charset="0"/>
                <a:cs typeface="Times New Roman" panose="02020603050405020304" pitchFamily="18" charset="0"/>
              </a:rPr>
              <a:t>K</a:t>
            </a:r>
            <a:r>
              <a:rPr lang="zh-CN" altLang="en-US" sz="2400" dirty="0" smtClean="0">
                <a:solidFill>
                  <a:srgbClr val="FF0000"/>
                </a:solidFill>
                <a:latin typeface="Times New Roman" panose="02020603050405020304" pitchFamily="18" charset="0"/>
                <a:cs typeface="Times New Roman" panose="02020603050405020304" pitchFamily="18" charset="0"/>
              </a:rPr>
              <a:t>个</a:t>
            </a:r>
            <a:r>
              <a:rPr lang="zh-CN" altLang="en-US" sz="2400" dirty="0" smtClean="0">
                <a:latin typeface="Times New Roman" panose="02020603050405020304" pitchFamily="18" charset="0"/>
                <a:cs typeface="Times New Roman" panose="02020603050405020304" pitchFamily="18" charset="0"/>
              </a:rPr>
              <a:t>，</a:t>
            </a:r>
            <a:r>
              <a:rPr lang="en-US" altLang="zh-CN" sz="2400" dirty="0" smtClean="0">
                <a:solidFill>
                  <a:srgbClr val="FF0000"/>
                </a:solidFill>
                <a:latin typeface="Times New Roman" panose="02020603050405020304" pitchFamily="18" charset="0"/>
                <a:cs typeface="Times New Roman" panose="02020603050405020304" pitchFamily="18" charset="0"/>
              </a:rPr>
              <a:t>N*K</a:t>
            </a:r>
            <a:r>
              <a:rPr lang="zh-CN" altLang="en-US" sz="2400" dirty="0" smtClean="0">
                <a:solidFill>
                  <a:srgbClr val="FF0000"/>
                </a:solidFill>
                <a:latin typeface="Times New Roman" panose="02020603050405020304" pitchFamily="18" charset="0"/>
                <a:cs typeface="Times New Roman" panose="02020603050405020304" pitchFamily="18" charset="0"/>
              </a:rPr>
              <a:t>个样本</a:t>
            </a:r>
            <a:r>
              <a:rPr lang="zh-CN" altLang="en-US" sz="2400" dirty="0" smtClean="0">
                <a:latin typeface="Times New Roman" panose="02020603050405020304" pitchFamily="18" charset="0"/>
                <a:cs typeface="Times New Roman" panose="02020603050405020304" pitchFamily="18" charset="0"/>
              </a:rPr>
              <a:t>的类别是已知的。</a:t>
            </a:r>
            <a:endParaRPr lang="en-US" altLang="zh-CN" sz="2400" dirty="0" smtClean="0">
              <a:latin typeface="Times New Roman" panose="02020603050405020304" pitchFamily="18" charset="0"/>
              <a:cs typeface="Times New Roman" panose="02020603050405020304" pitchFamily="18" charset="0"/>
            </a:endParaRPr>
          </a:p>
        </p:txBody>
      </p:sp>
      <p:pic>
        <p:nvPicPr>
          <p:cNvPr id="10" name="图片 9"/>
          <p:cNvPicPr>
            <a:picLocks noChangeAspect="1"/>
          </p:cNvPicPr>
          <p:nvPr/>
        </p:nvPicPr>
        <p:blipFill>
          <a:blip r:embed="rId3"/>
          <a:stretch>
            <a:fillRect/>
          </a:stretch>
        </p:blipFill>
        <p:spPr>
          <a:xfrm>
            <a:off x="2135560" y="5229200"/>
            <a:ext cx="7200800" cy="1508698"/>
          </a:xfrm>
          <a:prstGeom prst="rect">
            <a:avLst/>
          </a:prstGeom>
        </p:spPr>
      </p:pic>
      <mc:AlternateContent xmlns:mc="http://schemas.openxmlformats.org/markup-compatibility/2006" xmlns:a14="http://schemas.microsoft.com/office/drawing/2010/main">
        <mc:Choice Requires="a14">
          <p:sp>
            <p:nvSpPr>
              <p:cNvPr id="2" name="矩形 1"/>
              <p:cNvSpPr/>
              <p:nvPr/>
            </p:nvSpPr>
            <p:spPr>
              <a:xfrm>
                <a:off x="2567608" y="2700479"/>
                <a:ext cx="8568952" cy="2428806"/>
              </a:xfrm>
              <a:prstGeom prst="rect">
                <a:avLst/>
              </a:prstGeom>
            </p:spPr>
            <p:txBody>
              <a:bodyPr wrap="square">
                <a:spAutoFit/>
              </a:bodyPr>
              <a:lstStyle/>
              <a:p>
                <a:pPr marL="342900" indent="-342900">
                  <a:lnSpc>
                    <a:spcPct val="150000"/>
                  </a:lnSpc>
                  <a:buFont typeface="Arial" panose="020B0604020202020204" pitchFamily="34" charset="0"/>
                  <a:buChar char="•"/>
                </a:pPr>
                <a:r>
                  <a:rPr lang="en-US" altLang="zh-CN" sz="2400" dirty="0" smtClean="0">
                    <a:latin typeface="Times New Roman" panose="02020603050405020304" pitchFamily="18" charset="0"/>
                    <a:cs typeface="Times New Roman" panose="02020603050405020304" pitchFamily="18" charset="0"/>
                  </a:rPr>
                  <a:t>Given a small </a:t>
                </a:r>
                <a:r>
                  <a:rPr lang="en-US" altLang="zh-CN" sz="2400" dirty="0" smtClean="0">
                    <a:solidFill>
                      <a:srgbClr val="FF0000"/>
                    </a:solidFill>
                    <a:latin typeface="Times New Roman" panose="02020603050405020304" pitchFamily="18" charset="0"/>
                    <a:cs typeface="Times New Roman" panose="02020603050405020304" pitchFamily="18" charset="0"/>
                  </a:rPr>
                  <a:t>dataset</a:t>
                </a:r>
                <a:r>
                  <a:rPr lang="en-US" altLang="zh-CN" sz="2400" dirty="0" smtClean="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altLang="zh-CN" sz="2400" i="1" smtClean="0">
                            <a:latin typeface="Cambria Math" panose="02040503050406030204" pitchFamily="18" charset="0"/>
                          </a:rPr>
                        </m:ctrlPr>
                      </m:sSubPr>
                      <m:e>
                        <m:r>
                          <a:rPr lang="en-US" altLang="zh-CN" sz="2400" i="1">
                            <a:latin typeface="Cambria Math" panose="02040503050406030204" pitchFamily="18" charset="0"/>
                          </a:rPr>
                          <m:t>𝐷</m:t>
                        </m:r>
                      </m:e>
                      <m:sub>
                        <m:r>
                          <a:rPr lang="en-US" altLang="zh-CN" sz="2400" i="1">
                            <a:latin typeface="Cambria Math" panose="02040503050406030204" pitchFamily="18" charset="0"/>
                          </a:rPr>
                          <m:t>𝑡𝑟𝑎𝑖𝑛</m:t>
                        </m:r>
                      </m:sub>
                    </m:sSub>
                  </m:oMath>
                </a14:m>
                <a:r>
                  <a:rPr lang="en-US" altLang="zh-CN" sz="2400" dirty="0">
                    <a:latin typeface="Times New Roman" panose="02020603050405020304" pitchFamily="18" charset="0"/>
                    <a:cs typeface="Times New Roman" panose="02020603050405020304" pitchFamily="18" charset="0"/>
                  </a:rPr>
                  <a:t>=</a:t>
                </a:r>
                <a14:m>
                  <m:oMath xmlns:m="http://schemas.openxmlformats.org/officeDocument/2006/math">
                    <m:sSubSup>
                      <m:sSubSupPr>
                        <m:ctrlPr>
                          <a:rPr lang="en-US" altLang="zh-CN" sz="2400" i="1" dirty="0">
                            <a:latin typeface="Cambria Math" panose="02040503050406030204" pitchFamily="18" charset="0"/>
                          </a:rPr>
                        </m:ctrlPr>
                      </m:sSubSupPr>
                      <m:e>
                        <m:d>
                          <m:dPr>
                            <m:begChr m:val="{"/>
                            <m:endChr m:val="}"/>
                            <m:ctrlPr>
                              <a:rPr lang="en-US" altLang="zh-CN" sz="2400" i="1" dirty="0">
                                <a:latin typeface="Cambria Math" panose="02040503050406030204" pitchFamily="18" charset="0"/>
                              </a:rPr>
                            </m:ctrlPr>
                          </m:dPr>
                          <m:e>
                            <m:d>
                              <m:dPr>
                                <m:ctrlPr>
                                  <a:rPr lang="en-US" altLang="zh-CN" sz="2400" i="1" dirty="0">
                                    <a:latin typeface="Cambria Math" panose="02040503050406030204" pitchFamily="18" charset="0"/>
                                  </a:rPr>
                                </m:ctrlPr>
                              </m:dPr>
                              <m:e>
                                <m:sSub>
                                  <m:sSubPr>
                                    <m:ctrlPr>
                                      <a:rPr lang="en-US" altLang="zh-CN" sz="2400" i="1" dirty="0">
                                        <a:latin typeface="Cambria Math" panose="02040503050406030204" pitchFamily="18" charset="0"/>
                                      </a:rPr>
                                    </m:ctrlPr>
                                  </m:sSubPr>
                                  <m:e>
                                    <m:r>
                                      <a:rPr lang="en-US" altLang="zh-CN" sz="2400" i="1" dirty="0">
                                        <a:latin typeface="Cambria Math" panose="02040503050406030204" pitchFamily="18" charset="0"/>
                                      </a:rPr>
                                      <m:t>𝑋</m:t>
                                    </m:r>
                                  </m:e>
                                  <m:sub>
                                    <m:r>
                                      <a:rPr lang="en-US" altLang="zh-CN" sz="2400" i="1" dirty="0">
                                        <a:latin typeface="Cambria Math" panose="02040503050406030204" pitchFamily="18" charset="0"/>
                                      </a:rPr>
                                      <m:t>𝑖</m:t>
                                    </m:r>
                                  </m:sub>
                                </m:sSub>
                                <m:r>
                                  <a:rPr lang="en-US" altLang="zh-CN" sz="2400" i="1" dirty="0">
                                    <a:latin typeface="Cambria Math" panose="02040503050406030204" pitchFamily="18" charset="0"/>
                                  </a:rPr>
                                  <m:t>,</m:t>
                                </m:r>
                                <m:sSub>
                                  <m:sSubPr>
                                    <m:ctrlPr>
                                      <a:rPr lang="en-US" altLang="zh-CN" sz="2400" i="1" dirty="0">
                                        <a:latin typeface="Cambria Math" panose="02040503050406030204" pitchFamily="18" charset="0"/>
                                      </a:rPr>
                                    </m:ctrlPr>
                                  </m:sSubPr>
                                  <m:e>
                                    <m:r>
                                      <a:rPr lang="en-US" altLang="zh-CN" sz="2400" i="1" dirty="0">
                                        <a:latin typeface="Cambria Math" panose="02040503050406030204" pitchFamily="18" charset="0"/>
                                      </a:rPr>
                                      <m:t>𝑦</m:t>
                                    </m:r>
                                  </m:e>
                                  <m:sub>
                                    <m:r>
                                      <a:rPr lang="en-US" altLang="zh-CN" sz="2400" i="1" dirty="0">
                                        <a:latin typeface="Cambria Math" panose="02040503050406030204" pitchFamily="18" charset="0"/>
                                      </a:rPr>
                                      <m:t>𝑖</m:t>
                                    </m:r>
                                  </m:sub>
                                </m:sSub>
                              </m:e>
                            </m:d>
                          </m:e>
                        </m:d>
                      </m:e>
                      <m:sub>
                        <m:r>
                          <a:rPr lang="en-US" altLang="zh-CN" sz="2400" i="1" dirty="0">
                            <a:latin typeface="Cambria Math" panose="02040503050406030204" pitchFamily="18" charset="0"/>
                          </a:rPr>
                          <m:t>𝑖</m:t>
                        </m:r>
                        <m:r>
                          <a:rPr lang="en-US" altLang="zh-CN" sz="2400" i="1" dirty="0">
                            <a:latin typeface="Cambria Math" panose="02040503050406030204" pitchFamily="18" charset="0"/>
                          </a:rPr>
                          <m:t>=1</m:t>
                        </m:r>
                      </m:sub>
                      <m:sup>
                        <m:r>
                          <a:rPr lang="en-US" altLang="zh-CN" sz="2400" i="1" dirty="0">
                            <a:latin typeface="Cambria Math" panose="02040503050406030204" pitchFamily="18" charset="0"/>
                          </a:rPr>
                          <m:t>𝐿</m:t>
                        </m:r>
                      </m:sup>
                    </m:sSubSup>
                  </m:oMath>
                </a14:m>
                <a:r>
                  <a:rPr lang="zh-CN" altLang="en-US" sz="2400" dirty="0">
                    <a:latin typeface="Times New Roman" panose="02020603050405020304" pitchFamily="18" charset="0"/>
                    <a:cs typeface="Times New Roman" panose="02020603050405020304" pitchFamily="18" charset="0"/>
                  </a:rPr>
                  <a:t>     </a:t>
                </a:r>
                <a:endParaRPr lang="en-US" altLang="zh-CN" sz="2400" dirty="0" smtClean="0">
                  <a:latin typeface="Times New Roman" panose="02020603050405020304" pitchFamily="18" charset="0"/>
                  <a:cs typeface="Times New Roman" panose="02020603050405020304" pitchFamily="18" charset="0"/>
                </a:endParaRPr>
              </a:p>
              <a:p>
                <a:pPr marL="342900" indent="-342900">
                  <a:lnSpc>
                    <a:spcPct val="150000"/>
                  </a:lnSpc>
                  <a:buFont typeface="Arial" panose="020B0604020202020204" pitchFamily="34" charset="0"/>
                  <a:buChar char="•"/>
                </a:pPr>
                <a:r>
                  <a:rPr lang="en-US" altLang="zh-CN" sz="2400" dirty="0" smtClean="0">
                    <a:solidFill>
                      <a:srgbClr val="FF0000"/>
                    </a:solidFill>
                    <a:latin typeface="Times New Roman" panose="02020603050405020304" pitchFamily="18" charset="0"/>
                    <a:cs typeface="Times New Roman" panose="02020603050405020304" pitchFamily="18" charset="0"/>
                  </a:rPr>
                  <a:t>N categories</a:t>
                </a:r>
                <a:r>
                  <a:rPr lang="en-US" altLang="zh-CN" sz="2400" dirty="0" smtClean="0">
                    <a:solidFill>
                      <a:srgbClr val="FF0000"/>
                    </a:solidFill>
                  </a:rPr>
                  <a:t>     </a:t>
                </a:r>
                <a14:m>
                  <m:oMath xmlns:m="http://schemas.openxmlformats.org/officeDocument/2006/math">
                    <m:sSub>
                      <m:sSubPr>
                        <m:ctrlPr>
                          <a:rPr lang="en-US" altLang="zh-CN" sz="2400" i="1" dirty="0">
                            <a:latin typeface="Cambria Math" panose="02040503050406030204" pitchFamily="18" charset="0"/>
                          </a:rPr>
                        </m:ctrlPr>
                      </m:sSubPr>
                      <m:e>
                        <m:r>
                          <a:rPr lang="en-US" altLang="zh-CN" sz="2400" i="1" dirty="0">
                            <a:latin typeface="Cambria Math" panose="02040503050406030204" pitchFamily="18" charset="0"/>
                          </a:rPr>
                          <m:t>𝑦</m:t>
                        </m:r>
                      </m:e>
                      <m:sub>
                        <m:r>
                          <a:rPr lang="en-US" altLang="zh-CN" sz="2400" i="1" dirty="0">
                            <a:latin typeface="Cambria Math" panose="02040503050406030204" pitchFamily="18" charset="0"/>
                          </a:rPr>
                          <m:t>𝑖</m:t>
                        </m:r>
                      </m:sub>
                    </m:sSub>
                    <m:r>
                      <a:rPr lang="en-US" altLang="zh-CN" sz="2400" i="1" dirty="0">
                        <a:latin typeface="Cambria Math" panose="02040503050406030204" pitchFamily="18" charset="0"/>
                        <a:ea typeface="Cambria Math" panose="02040503050406030204" pitchFamily="18" charset="0"/>
                      </a:rPr>
                      <m:t>∈</m:t>
                    </m:r>
                    <m:r>
                      <a:rPr lang="en-US" altLang="zh-CN" sz="2400" i="1" dirty="0">
                        <a:latin typeface="Cambria Math" panose="02040503050406030204" pitchFamily="18" charset="0"/>
                        <a:ea typeface="Cambria Math" panose="02040503050406030204" pitchFamily="18" charset="0"/>
                      </a:rPr>
                      <m:t>𝑌</m:t>
                    </m:r>
                    <m:r>
                      <a:rPr lang="en-US" altLang="zh-CN" sz="2400" i="1" dirty="0">
                        <a:latin typeface="Cambria Math" panose="02040503050406030204" pitchFamily="18" charset="0"/>
                        <a:ea typeface="Cambria Math" panose="02040503050406030204" pitchFamily="18" charset="0"/>
                      </a:rPr>
                      <m:t>,</m:t>
                    </m:r>
                    <m:d>
                      <m:dPr>
                        <m:begChr m:val="|"/>
                        <m:endChr m:val="|"/>
                        <m:ctrlPr>
                          <a:rPr lang="en-US" altLang="zh-CN" sz="2400" i="1" dirty="0">
                            <a:latin typeface="Cambria Math" panose="02040503050406030204" pitchFamily="18" charset="0"/>
                            <a:ea typeface="Cambria Math" panose="02040503050406030204" pitchFamily="18" charset="0"/>
                          </a:rPr>
                        </m:ctrlPr>
                      </m:dPr>
                      <m:e>
                        <m:r>
                          <a:rPr lang="en-US" altLang="zh-CN" sz="2400" i="1" dirty="0">
                            <a:latin typeface="Cambria Math" panose="02040503050406030204" pitchFamily="18" charset="0"/>
                            <a:ea typeface="Cambria Math" panose="02040503050406030204" pitchFamily="18" charset="0"/>
                          </a:rPr>
                          <m:t>𝑌</m:t>
                        </m:r>
                      </m:e>
                    </m:d>
                    <m:r>
                      <a:rPr lang="en-US" altLang="zh-CN" sz="2400" i="1" dirty="0">
                        <a:latin typeface="Cambria Math" panose="02040503050406030204" pitchFamily="18" charset="0"/>
                        <a:ea typeface="Cambria Math" panose="02040503050406030204" pitchFamily="18" charset="0"/>
                      </a:rPr>
                      <m:t>=</m:t>
                    </m:r>
                    <m:r>
                      <a:rPr lang="en-US" altLang="zh-CN" sz="2400" i="1" dirty="0">
                        <a:latin typeface="Cambria Math" panose="02040503050406030204" pitchFamily="18" charset="0"/>
                        <a:ea typeface="Cambria Math" panose="02040503050406030204" pitchFamily="18" charset="0"/>
                      </a:rPr>
                      <m:t>𝑁</m:t>
                    </m:r>
                  </m:oMath>
                </a14:m>
                <a:r>
                  <a:rPr lang="zh-CN" altLang="en-US" sz="2400" dirty="0">
                    <a:latin typeface="Times New Roman" panose="02020603050405020304" pitchFamily="18" charset="0"/>
                    <a:cs typeface="Times New Roman" panose="02020603050405020304" pitchFamily="18" charset="0"/>
                  </a:rPr>
                  <a:t>      </a:t>
                </a:r>
                <a:endParaRPr lang="en-US" altLang="zh-CN" sz="2400" dirty="0" smtClean="0">
                  <a:latin typeface="Times New Roman" panose="02020603050405020304" pitchFamily="18" charset="0"/>
                  <a:cs typeface="Times New Roman" panose="02020603050405020304" pitchFamily="18" charset="0"/>
                </a:endParaRPr>
              </a:p>
              <a:p>
                <a:pPr marL="342900" indent="-342900">
                  <a:lnSpc>
                    <a:spcPct val="150000"/>
                  </a:lnSpc>
                  <a:buFont typeface="Arial" panose="020B0604020202020204" pitchFamily="34" charset="0"/>
                  <a:buChar char="•"/>
                </a:pPr>
                <a:r>
                  <a:rPr lang="en-US" altLang="zh-CN" sz="2400" dirty="0" smtClean="0">
                    <a:solidFill>
                      <a:srgbClr val="FF0000"/>
                    </a:solidFill>
                    <a:latin typeface="Times New Roman" panose="02020603050405020304" pitchFamily="18" charset="0"/>
                    <a:cs typeface="Times New Roman" panose="02020603050405020304" pitchFamily="18" charset="0"/>
                  </a:rPr>
                  <a:t>K shot</a:t>
                </a:r>
                <a:r>
                  <a:rPr lang="en-US" altLang="zh-CN" sz="2400" dirty="0" smtClean="0">
                    <a:latin typeface="Times New Roman" panose="02020603050405020304" pitchFamily="18" charset="0"/>
                    <a:cs typeface="Times New Roman" panose="02020603050405020304" pitchFamily="18" charset="0"/>
                  </a:rPr>
                  <a:t>: each class has K examples     </a:t>
                </a:r>
                <a14:m>
                  <m:oMath xmlns:m="http://schemas.openxmlformats.org/officeDocument/2006/math">
                    <m:r>
                      <a:rPr lang="en-US" altLang="zh-CN" sz="2400" i="1" dirty="0">
                        <a:latin typeface="Cambria Math" panose="02040503050406030204" pitchFamily="18" charset="0"/>
                      </a:rPr>
                      <m:t>𝐿</m:t>
                    </m:r>
                    <m:r>
                      <a:rPr lang="en-US" altLang="zh-CN" sz="2400" i="1" dirty="0">
                        <a:latin typeface="Cambria Math" panose="02040503050406030204" pitchFamily="18" charset="0"/>
                      </a:rPr>
                      <m:t>=</m:t>
                    </m:r>
                    <m:r>
                      <a:rPr lang="en-US" altLang="zh-CN" sz="2400" i="1" dirty="0">
                        <a:latin typeface="Cambria Math" panose="02040503050406030204" pitchFamily="18" charset="0"/>
                      </a:rPr>
                      <m:t>𝑁</m:t>
                    </m:r>
                    <m:r>
                      <a:rPr lang="en-US" altLang="zh-CN" sz="2400" i="1" dirty="0">
                        <a:latin typeface="Cambria Math" panose="02040503050406030204" pitchFamily="18" charset="0"/>
                        <a:ea typeface="Cambria Math" panose="02040503050406030204" pitchFamily="18" charset="0"/>
                      </a:rPr>
                      <m:t>×</m:t>
                    </m:r>
                    <m:r>
                      <a:rPr lang="en-US" altLang="zh-CN" sz="2400" i="1" dirty="0">
                        <a:latin typeface="Cambria Math" panose="02040503050406030204" pitchFamily="18" charset="0"/>
                        <a:ea typeface="Cambria Math" panose="02040503050406030204" pitchFamily="18" charset="0"/>
                      </a:rPr>
                      <m:t>𝐾</m:t>
                    </m:r>
                  </m:oMath>
                </a14:m>
                <a:r>
                  <a:rPr lang="zh-CN" altLang="en-US" sz="2400" dirty="0" smtClean="0">
                    <a:latin typeface="Times New Roman" panose="02020603050405020304" pitchFamily="18" charset="0"/>
                    <a:cs typeface="Times New Roman" panose="02020603050405020304" pitchFamily="18" charset="0"/>
                  </a:rPr>
                  <a:t> </a:t>
                </a:r>
                <a:r>
                  <a:rPr lang="zh-CN" altLang="en-US" sz="2400" dirty="0">
                    <a:latin typeface="Times New Roman" panose="02020603050405020304" pitchFamily="18" charset="0"/>
                    <a:cs typeface="Times New Roman" panose="02020603050405020304" pitchFamily="18" charset="0"/>
                  </a:rPr>
                  <a:t>   </a:t>
                </a:r>
                <a:r>
                  <a:rPr lang="zh-CN" altLang="en-US" sz="2400" dirty="0" smtClean="0">
                    <a:latin typeface="Times New Roman" panose="02020603050405020304" pitchFamily="18" charset="0"/>
                    <a:cs typeface="Times New Roman" panose="02020603050405020304" pitchFamily="18" charset="0"/>
                  </a:rPr>
                  <a:t>  </a:t>
                </a:r>
                <a:endParaRPr lang="en-US" altLang="zh-CN" sz="2400" dirty="0" smtClean="0">
                  <a:latin typeface="Times New Roman" panose="02020603050405020304" pitchFamily="18" charset="0"/>
                  <a:cs typeface="Times New Roman" panose="02020603050405020304" pitchFamily="18" charset="0"/>
                </a:endParaRPr>
              </a:p>
              <a:p>
                <a:pPr marL="342900" indent="-342900">
                  <a:lnSpc>
                    <a:spcPct val="150000"/>
                  </a:lnSpc>
                  <a:buFont typeface="Arial" panose="020B0604020202020204" pitchFamily="34" charset="0"/>
                  <a:buChar char="•"/>
                </a:pPr>
                <a:r>
                  <a:rPr lang="zh-CN" altLang="en-US" sz="2400" dirty="0" smtClean="0"/>
                  <a:t>求</a:t>
                </a:r>
                <a14:m>
                  <m:oMath xmlns:m="http://schemas.openxmlformats.org/officeDocument/2006/math">
                    <m:r>
                      <m:rPr>
                        <m:sty m:val="p"/>
                      </m:rPr>
                      <a:rPr lang="en-US" altLang="zh-CN" sz="2400" i="1" smtClean="0">
                        <a:solidFill>
                          <a:srgbClr val="FF0000"/>
                        </a:solidFill>
                        <a:latin typeface="Cambria Math" panose="02040503050406030204" pitchFamily="18" charset="0"/>
                      </a:rPr>
                      <m:t>model</m:t>
                    </m:r>
                    <m:r>
                      <a:rPr lang="en-US" altLang="zh-CN" sz="2400" b="0" i="1" smtClean="0">
                        <a:solidFill>
                          <a:srgbClr val="FF0000"/>
                        </a:solidFill>
                        <a:latin typeface="Cambria Math" panose="02040503050406030204" pitchFamily="18" charset="0"/>
                      </a:rPr>
                      <m:t> </m:t>
                    </m:r>
                    <m:r>
                      <m:rPr>
                        <m:sty m:val="p"/>
                      </m:rPr>
                      <a:rPr lang="en-US" altLang="zh-CN" sz="2400" i="1" smtClean="0">
                        <a:solidFill>
                          <a:srgbClr val="FF0000"/>
                        </a:solidFill>
                        <a:latin typeface="Cambria Math" panose="02040503050406030204" pitchFamily="18" charset="0"/>
                      </a:rPr>
                      <m:t>F</m:t>
                    </m:r>
                    <m:r>
                      <a:rPr lang="en-US" altLang="zh-CN" sz="2400" b="0" i="1" smtClean="0">
                        <a:solidFill>
                          <a:srgbClr val="FF0000"/>
                        </a:solidFill>
                        <a:latin typeface="Cambria Math" panose="02040503050406030204" pitchFamily="18" charset="0"/>
                      </a:rPr>
                      <m:t>        </m:t>
                    </m:r>
                    <m:sSub>
                      <m:sSubPr>
                        <m:ctrlPr>
                          <a:rPr lang="en-US" altLang="zh-CN" sz="2400" i="1" dirty="0">
                            <a:latin typeface="Cambria Math" panose="02040503050406030204" pitchFamily="18" charset="0"/>
                          </a:rPr>
                        </m:ctrlPr>
                      </m:sSubPr>
                      <m:e>
                        <m:r>
                          <a:rPr lang="en-US" altLang="zh-CN" sz="2400" i="1" dirty="0">
                            <a:latin typeface="Cambria Math" panose="02040503050406030204" pitchFamily="18" charset="0"/>
                          </a:rPr>
                          <m:t>𝐸</m:t>
                        </m:r>
                      </m:e>
                      <m:sub>
                        <m:sSub>
                          <m:sSubPr>
                            <m:ctrlPr>
                              <a:rPr lang="en-US" altLang="zh-CN" sz="2400" i="1" dirty="0">
                                <a:latin typeface="Cambria Math" panose="02040503050406030204" pitchFamily="18" charset="0"/>
                              </a:rPr>
                            </m:ctrlPr>
                          </m:sSubPr>
                          <m:e>
                            <m:r>
                              <a:rPr lang="en-US" altLang="zh-CN" sz="2400" i="1" dirty="0">
                                <a:latin typeface="Cambria Math" panose="02040503050406030204" pitchFamily="18" charset="0"/>
                              </a:rPr>
                              <m:t>𝐷</m:t>
                            </m:r>
                          </m:e>
                          <m:sub>
                            <m:r>
                              <a:rPr lang="en-US" altLang="zh-CN" sz="2400" i="1" dirty="0">
                                <a:latin typeface="Cambria Math" panose="02040503050406030204" pitchFamily="18" charset="0"/>
                              </a:rPr>
                              <m:t>𝑡𝑒𝑠𝑡</m:t>
                            </m:r>
                          </m:sub>
                        </m:sSub>
                      </m:sub>
                    </m:sSub>
                    <m:d>
                      <m:dPr>
                        <m:begChr m:val="["/>
                        <m:endChr m:val="]"/>
                        <m:ctrlPr>
                          <a:rPr lang="en-US" altLang="zh-CN" sz="2400" i="1" dirty="0">
                            <a:latin typeface="Cambria Math" panose="02040503050406030204" pitchFamily="18" charset="0"/>
                          </a:rPr>
                        </m:ctrlPr>
                      </m:dPr>
                      <m:e>
                        <m:r>
                          <a:rPr lang="en-US" altLang="zh-CN" sz="2400" i="1" dirty="0">
                            <a:latin typeface="Cambria Math" panose="02040503050406030204" pitchFamily="18" charset="0"/>
                          </a:rPr>
                          <m:t>𝑙𝑜𝑠𝑠</m:t>
                        </m:r>
                        <m:d>
                          <m:dPr>
                            <m:ctrlPr>
                              <a:rPr lang="en-US" altLang="zh-CN" sz="2400" i="1" dirty="0">
                                <a:latin typeface="Cambria Math" panose="02040503050406030204" pitchFamily="18" charset="0"/>
                              </a:rPr>
                            </m:ctrlPr>
                          </m:dPr>
                          <m:e>
                            <m:sSub>
                              <m:sSubPr>
                                <m:ctrlPr>
                                  <a:rPr lang="en-US" altLang="zh-CN" sz="2400" i="1" dirty="0">
                                    <a:latin typeface="Cambria Math" panose="02040503050406030204" pitchFamily="18" charset="0"/>
                                  </a:rPr>
                                </m:ctrlPr>
                              </m:sSubPr>
                              <m:e>
                                <m:r>
                                  <a:rPr lang="en-US" altLang="zh-CN" sz="2400" i="1" dirty="0">
                                    <a:latin typeface="Cambria Math" panose="02040503050406030204" pitchFamily="18" charset="0"/>
                                  </a:rPr>
                                  <m:t>𝑦</m:t>
                                </m:r>
                              </m:e>
                              <m:sub>
                                <m:r>
                                  <a:rPr lang="en-US" altLang="zh-CN" sz="2400" i="1" dirty="0">
                                    <a:latin typeface="Cambria Math" panose="02040503050406030204" pitchFamily="18" charset="0"/>
                                  </a:rPr>
                                  <m:t>𝑖</m:t>
                                </m:r>
                              </m:sub>
                            </m:sSub>
                            <m:r>
                              <a:rPr lang="en-US" altLang="zh-CN" sz="2400" i="1" dirty="0">
                                <a:latin typeface="Cambria Math" panose="02040503050406030204" pitchFamily="18" charset="0"/>
                              </a:rPr>
                              <m:t>,</m:t>
                            </m:r>
                            <m:sSub>
                              <m:sSubPr>
                                <m:ctrlPr>
                                  <a:rPr lang="en-US" altLang="zh-CN" sz="2400" i="1" dirty="0">
                                    <a:latin typeface="Cambria Math" panose="02040503050406030204" pitchFamily="18" charset="0"/>
                                  </a:rPr>
                                </m:ctrlPr>
                              </m:sSubPr>
                              <m:e>
                                <m:r>
                                  <a:rPr lang="en-US" altLang="zh-CN" sz="2400" i="1" dirty="0">
                                    <a:latin typeface="Cambria Math" panose="02040503050406030204" pitchFamily="18" charset="0"/>
                                  </a:rPr>
                                  <m:t>𝐹</m:t>
                                </m:r>
                              </m:e>
                              <m:sub>
                                <m:r>
                                  <a:rPr lang="zh-CN" altLang="en-US" sz="2400" i="1" dirty="0">
                                    <a:latin typeface="Cambria Math" panose="02040503050406030204" pitchFamily="18" charset="0"/>
                                  </a:rPr>
                                  <m:t>𝜃</m:t>
                                </m:r>
                              </m:sub>
                            </m:sSub>
                            <m:d>
                              <m:dPr>
                                <m:ctrlPr>
                                  <a:rPr lang="en-US" altLang="zh-CN" sz="2400" i="1" dirty="0">
                                    <a:latin typeface="Cambria Math" panose="02040503050406030204" pitchFamily="18" charset="0"/>
                                  </a:rPr>
                                </m:ctrlPr>
                              </m:dPr>
                              <m:e>
                                <m:sSub>
                                  <m:sSubPr>
                                    <m:ctrlPr>
                                      <a:rPr lang="en-US" altLang="zh-CN" sz="2400" i="1" dirty="0">
                                        <a:latin typeface="Cambria Math" panose="02040503050406030204" pitchFamily="18" charset="0"/>
                                      </a:rPr>
                                    </m:ctrlPr>
                                  </m:sSubPr>
                                  <m:e>
                                    <m:r>
                                      <a:rPr lang="en-US" altLang="zh-CN" sz="2400" i="1" dirty="0">
                                        <a:latin typeface="Cambria Math" panose="02040503050406030204" pitchFamily="18" charset="0"/>
                                      </a:rPr>
                                      <m:t>𝑥</m:t>
                                    </m:r>
                                  </m:e>
                                  <m:sub>
                                    <m:r>
                                      <a:rPr lang="en-US" altLang="zh-CN" sz="2400" i="1" dirty="0">
                                        <a:latin typeface="Cambria Math" panose="02040503050406030204" pitchFamily="18" charset="0"/>
                                      </a:rPr>
                                      <m:t>𝑖</m:t>
                                    </m:r>
                                  </m:sub>
                                </m:sSub>
                              </m:e>
                            </m:d>
                          </m:e>
                        </m:d>
                      </m:e>
                    </m:d>
                  </m:oMath>
                </a14:m>
                <a:endParaRPr lang="zh-CN" altLang="en-US" sz="2400" dirty="0">
                  <a:latin typeface="Times New Roman" panose="02020603050405020304" pitchFamily="18" charset="0"/>
                  <a:cs typeface="Times New Roman" panose="02020603050405020304" pitchFamily="18" charset="0"/>
                </a:endParaRPr>
              </a:p>
            </p:txBody>
          </p:sp>
        </mc:Choice>
        <mc:Fallback xmlns="">
          <p:sp>
            <p:nvSpPr>
              <p:cNvPr id="2" name="矩形 1"/>
              <p:cNvSpPr>
                <a:spLocks noRot="1" noChangeAspect="1" noMove="1" noResize="1" noEditPoints="1" noAdjustHandles="1" noChangeArrowheads="1" noChangeShapeType="1" noTextEdit="1"/>
              </p:cNvSpPr>
              <p:nvPr/>
            </p:nvSpPr>
            <p:spPr>
              <a:xfrm>
                <a:off x="2567608" y="2700479"/>
                <a:ext cx="8568952" cy="2428806"/>
              </a:xfrm>
              <a:prstGeom prst="rect">
                <a:avLst/>
              </a:prstGeom>
              <a:blipFill rotWithShape="0">
                <a:blip r:embed="rId4"/>
                <a:stretch>
                  <a:fillRect l="-925" b="-50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979089520"/>
      </p:ext>
    </p:extLst>
  </p:cSld>
  <p:clrMapOvr>
    <a:masterClrMapping/>
  </p:clrMapOvr>
  <p:transition spd="med" advTm="30169">
    <p:wipe dir="d"/>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直接连接符 6"/>
          <p:cNvSpPr>
            <a:spLocks noChangeShapeType="1"/>
          </p:cNvSpPr>
          <p:nvPr/>
        </p:nvSpPr>
        <p:spPr bwMode="auto">
          <a:xfrm>
            <a:off x="905074" y="317650"/>
            <a:ext cx="1588" cy="512762"/>
          </a:xfrm>
          <a:prstGeom prst="line">
            <a:avLst/>
          </a:prstGeom>
          <a:noFill/>
          <a:ln w="76200">
            <a:solidFill>
              <a:schemeClr val="bg1">
                <a:lumMod val="75000"/>
              </a:schemeClr>
            </a:solidFill>
            <a:bevel/>
            <a:headEnd/>
            <a:tailEnd/>
          </a:ln>
          <a:extLst/>
        </p:spPr>
        <p:txBody>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eaLnBrk="1" hangingPunct="1">
              <a:defRPr/>
            </a:pPr>
            <a:endParaRPr lang="zh-CN" altLang="en-US"/>
          </a:p>
        </p:txBody>
      </p:sp>
      <p:sp>
        <p:nvSpPr>
          <p:cNvPr id="6150" name="TextBox 50"/>
          <p:cNvSpPr>
            <a:spLocks noChangeArrowheads="1"/>
          </p:cNvSpPr>
          <p:nvPr/>
        </p:nvSpPr>
        <p:spPr bwMode="auto">
          <a:xfrm>
            <a:off x="365325" y="258912"/>
            <a:ext cx="468313" cy="630238"/>
          </a:xfrm>
          <a:prstGeom prst="rect">
            <a:avLst/>
          </a:prstGeom>
          <a:noFill/>
          <a:ln w="9525">
            <a:noFill/>
            <a:miter lim="800000"/>
            <a:headEnd/>
            <a:tailEnd/>
          </a:ln>
        </p:spPr>
        <p:txBody>
          <a:bodyPr>
            <a:spAutoFit/>
          </a:bodyPr>
          <a:lstStyle/>
          <a:p>
            <a:pPr eaLnBrk="1" hangingPunct="1"/>
            <a:r>
              <a:rPr lang="en-US" altLang="zh-CN" sz="3500" dirty="0" smtClean="0">
                <a:solidFill>
                  <a:srgbClr val="FF0000"/>
                </a:solidFill>
                <a:latin typeface="Arial Black" pitchFamily="34" charset="0"/>
                <a:ea typeface="汉仪菱心体简"/>
                <a:cs typeface="汉仪菱心体简"/>
                <a:sym typeface="Arial Black" pitchFamily="34" charset="0"/>
              </a:rPr>
              <a:t>2</a:t>
            </a:r>
            <a:endParaRPr lang="zh-CN" altLang="en-US" sz="3500" dirty="0">
              <a:solidFill>
                <a:srgbClr val="FF0000"/>
              </a:solidFill>
              <a:latin typeface="Arial Black" pitchFamily="34" charset="0"/>
              <a:ea typeface="汉仪菱心体简"/>
              <a:cs typeface="汉仪菱心体简"/>
              <a:sym typeface="Arial Black" pitchFamily="34" charset="0"/>
            </a:endParaRPr>
          </a:p>
        </p:txBody>
      </p:sp>
      <p:sp>
        <p:nvSpPr>
          <p:cNvPr id="6152" name="AutoShape 8" descr="http://img5.imgtn.bdimg.com/it/u=2389761677,3603769486&amp;fm=11&amp;gp=0.jpg"/>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6154" name="AutoShape 10" descr="http://img5.imgtn.bdimg.com/it/u=2389761677,3603769486&amp;fm=11&amp;gp=0.jpg"/>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24" name="矩形 23"/>
          <p:cNvSpPr/>
          <p:nvPr/>
        </p:nvSpPr>
        <p:spPr>
          <a:xfrm>
            <a:off x="191344" y="1351866"/>
            <a:ext cx="12192000" cy="523220"/>
          </a:xfrm>
          <a:prstGeom prst="rect">
            <a:avLst/>
          </a:prstGeom>
        </p:spPr>
        <p:txBody>
          <a:bodyPr wrap="square">
            <a:spAutoFit/>
          </a:bodyPr>
          <a:lstStyle/>
          <a:p>
            <a:pPr marL="457200" indent="-457200">
              <a:buFont typeface="Wingdings" panose="05000000000000000000" pitchFamily="2" charset="2"/>
              <a:buChar char="Ø"/>
            </a:pPr>
            <a:r>
              <a:rPr lang="zh-CN" altLang="en-US" sz="2800" dirty="0" smtClean="0">
                <a:latin typeface="Times New Roman" panose="02020603050405020304" pitchFamily="18" charset="0"/>
                <a:ea typeface="黑体" panose="02010609060101010101" pitchFamily="49" charset="-122"/>
                <a:cs typeface="Times New Roman" panose="02020603050405020304" pitchFamily="18" charset="0"/>
              </a:rPr>
              <a:t>解决方案：</a:t>
            </a:r>
            <a:endParaRPr lang="en-US" altLang="zh-CN" sz="2800" dirty="0" smtClean="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9" name="Text Box 27"/>
          <p:cNvSpPr txBox="1">
            <a:spLocks noChangeArrowheads="1"/>
          </p:cNvSpPr>
          <p:nvPr/>
        </p:nvSpPr>
        <p:spPr bwMode="auto">
          <a:xfrm>
            <a:off x="911424" y="360512"/>
            <a:ext cx="4254500" cy="400110"/>
          </a:xfrm>
          <a:prstGeom prst="rect">
            <a:avLst/>
          </a:prstGeom>
          <a:noFill/>
          <a:ln w="9525">
            <a:noFill/>
            <a:miter lim="800000"/>
            <a:headEnd/>
            <a:tailEnd/>
          </a:ln>
        </p:spPr>
        <p:txBody>
          <a:bodyPr>
            <a:spAutoFit/>
          </a:bodyPr>
          <a:lstStyle/>
          <a:p>
            <a:r>
              <a:rPr lang="en-US" altLang="zh-CN" sz="2000" dirty="0" smtClean="0">
                <a:latin typeface="Times New Roman" panose="02020603050405020304" pitchFamily="18" charset="0"/>
                <a:ea typeface="黑体" panose="02010609060101010101" pitchFamily="49" charset="-122"/>
                <a:cs typeface="Times New Roman" panose="02020603050405020304" pitchFamily="18" charset="0"/>
              </a:rPr>
              <a:t>Few-shot Learning</a:t>
            </a:r>
            <a:endParaRPr lang="en-US" altLang="zh-CN" sz="2000"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 name="矩形 1"/>
          <p:cNvSpPr/>
          <p:nvPr/>
        </p:nvSpPr>
        <p:spPr>
          <a:xfrm>
            <a:off x="1127448" y="2396540"/>
            <a:ext cx="10297144" cy="3416320"/>
          </a:xfrm>
          <a:prstGeom prst="rect">
            <a:avLst/>
          </a:prstGeom>
        </p:spPr>
        <p:txBody>
          <a:bodyPr wrap="square">
            <a:spAutoFit/>
          </a:bodyPr>
          <a:lstStyle/>
          <a:p>
            <a:pPr marL="342900" indent="-342900">
              <a:lnSpc>
                <a:spcPct val="150000"/>
              </a:lnSpc>
              <a:buFont typeface="Arial" panose="020B0604020202020204" pitchFamily="34" charset="0"/>
              <a:buChar char="•"/>
            </a:pPr>
            <a:r>
              <a:rPr lang="zh-CN" altLang="en-US" sz="2400" dirty="0">
                <a:latin typeface="+mn-ea"/>
                <a:ea typeface="+mn-ea"/>
                <a:cs typeface="Times New Roman" panose="02020603050405020304" pitchFamily="18" charset="0"/>
              </a:rPr>
              <a:t>基于数据</a:t>
            </a:r>
            <a:r>
              <a:rPr lang="zh-CN" altLang="en-US" sz="2400" dirty="0" smtClean="0">
                <a:latin typeface="+mn-ea"/>
                <a:ea typeface="+mn-ea"/>
                <a:cs typeface="Times New Roman" panose="02020603050405020304" pitchFamily="18" charset="0"/>
              </a:rPr>
              <a:t>增强和正则化的方法</a:t>
            </a:r>
            <a:endParaRPr lang="en-US" altLang="zh-CN" sz="2400" dirty="0" smtClean="0">
              <a:latin typeface="+mn-ea"/>
              <a:ea typeface="+mn-ea"/>
              <a:cs typeface="Times New Roman" panose="02020603050405020304" pitchFamily="18" charset="0"/>
            </a:endParaRPr>
          </a:p>
          <a:p>
            <a:pPr marL="342900" indent="-342900">
              <a:lnSpc>
                <a:spcPct val="150000"/>
              </a:lnSpc>
              <a:buFont typeface="Arial" panose="020B0604020202020204" pitchFamily="34" charset="0"/>
              <a:buChar char="•"/>
            </a:pPr>
            <a:r>
              <a:rPr lang="zh-CN" altLang="en-US" sz="2400" dirty="0" smtClean="0">
                <a:latin typeface="+mn-ea"/>
                <a:ea typeface="+mn-ea"/>
                <a:cs typeface="Times New Roman" panose="02020603050405020304" pitchFamily="18" charset="0"/>
              </a:rPr>
              <a:t>基于</a:t>
            </a:r>
            <a:r>
              <a:rPr lang="zh-CN" altLang="en-US" sz="2400" dirty="0">
                <a:latin typeface="+mn-ea"/>
                <a:ea typeface="+mn-ea"/>
                <a:cs typeface="Times New Roman" panose="02020603050405020304" pitchFamily="18" charset="0"/>
              </a:rPr>
              <a:t>度量学习（</a:t>
            </a:r>
            <a:r>
              <a:rPr lang="en-US" altLang="zh-CN" sz="2400" dirty="0">
                <a:latin typeface="+mn-ea"/>
                <a:ea typeface="+mn-ea"/>
                <a:cs typeface="Times New Roman" panose="02020603050405020304" pitchFamily="18" charset="0"/>
              </a:rPr>
              <a:t>metric learning</a:t>
            </a:r>
            <a:r>
              <a:rPr lang="zh-CN" altLang="en-US" sz="2400" dirty="0">
                <a:latin typeface="+mn-ea"/>
                <a:ea typeface="+mn-ea"/>
                <a:cs typeface="Times New Roman" panose="02020603050405020304" pitchFamily="18" charset="0"/>
              </a:rPr>
              <a:t>）的</a:t>
            </a:r>
            <a:r>
              <a:rPr lang="zh-CN" altLang="en-US" sz="2400" dirty="0" smtClean="0">
                <a:latin typeface="+mn-ea"/>
                <a:ea typeface="+mn-ea"/>
                <a:cs typeface="Times New Roman" panose="02020603050405020304" pitchFamily="18" charset="0"/>
              </a:rPr>
              <a:t>方法</a:t>
            </a:r>
            <a:endParaRPr lang="en-US" altLang="zh-CN" sz="2400" dirty="0" smtClean="0">
              <a:latin typeface="+mn-ea"/>
              <a:ea typeface="+mn-ea"/>
              <a:cs typeface="Times New Roman" panose="02020603050405020304" pitchFamily="18" charset="0"/>
            </a:endParaRPr>
          </a:p>
          <a:p>
            <a:pPr>
              <a:lnSpc>
                <a:spcPct val="150000"/>
              </a:lnSpc>
            </a:pPr>
            <a:r>
              <a:rPr lang="en-US" altLang="zh-CN" sz="2400" dirty="0">
                <a:latin typeface="+mn-ea"/>
                <a:ea typeface="+mn-ea"/>
                <a:cs typeface="Times New Roman" panose="02020603050405020304" pitchFamily="18" charset="0"/>
              </a:rPr>
              <a:t> </a:t>
            </a:r>
            <a:r>
              <a:rPr lang="en-US" altLang="zh-CN" sz="2400" dirty="0" smtClean="0">
                <a:latin typeface="+mn-ea"/>
                <a:ea typeface="+mn-ea"/>
                <a:cs typeface="Times New Roman" panose="02020603050405020304" pitchFamily="18" charset="0"/>
              </a:rPr>
              <a:t>         -----</a:t>
            </a:r>
            <a:r>
              <a:rPr lang="en-US" altLang="zh-CN" sz="2000" dirty="0" smtClean="0">
                <a:latin typeface="Times New Roman" panose="02020603050405020304" pitchFamily="18" charset="0"/>
                <a:cs typeface="Times New Roman" panose="02020603050405020304" pitchFamily="18" charset="0"/>
              </a:rPr>
              <a:t>meta </a:t>
            </a:r>
            <a:r>
              <a:rPr lang="en-US" altLang="zh-CN" sz="2000" dirty="0">
                <a:latin typeface="Times New Roman" panose="02020603050405020304" pitchFamily="18" charset="0"/>
                <a:cs typeface="Times New Roman" panose="02020603050405020304" pitchFamily="18" charset="0"/>
              </a:rPr>
              <a:t>learning formulation</a:t>
            </a:r>
            <a:r>
              <a:rPr lang="zh-CN" altLang="en-US" sz="2000" dirty="0">
                <a:latin typeface="Times New Roman" panose="02020603050405020304" pitchFamily="18" charset="0"/>
                <a:cs typeface="Times New Roman" panose="02020603050405020304" pitchFamily="18" charset="0"/>
              </a:rPr>
              <a:t>（</a:t>
            </a:r>
            <a:r>
              <a:rPr lang="zh-CN" altLang="en-US" sz="2000" dirty="0" smtClean="0">
                <a:solidFill>
                  <a:srgbClr val="FF0000"/>
                </a:solidFill>
                <a:latin typeface="Times New Roman" panose="02020603050405020304" pitchFamily="18" charset="0"/>
                <a:cs typeface="Times New Roman" panose="02020603050405020304" pitchFamily="18" charset="0"/>
              </a:rPr>
              <a:t>以</a:t>
            </a:r>
            <a:r>
              <a:rPr lang="en-US" altLang="zh-CN" sz="2000" dirty="0" smtClean="0">
                <a:solidFill>
                  <a:srgbClr val="FF0000"/>
                </a:solidFill>
                <a:latin typeface="Times New Roman" panose="02020603050405020304" pitchFamily="18" charset="0"/>
                <a:cs typeface="Times New Roman" panose="02020603050405020304" pitchFamily="18" charset="0"/>
              </a:rPr>
              <a:t>meta-task</a:t>
            </a:r>
            <a:r>
              <a:rPr lang="zh-CN" altLang="en-US" sz="2000" dirty="0" smtClean="0">
                <a:solidFill>
                  <a:srgbClr val="FF0000"/>
                </a:solidFill>
                <a:latin typeface="Times New Roman" panose="02020603050405020304" pitchFamily="18" charset="0"/>
                <a:cs typeface="Times New Roman" panose="02020603050405020304" pitchFamily="18" charset="0"/>
              </a:rPr>
              <a:t>展开</a:t>
            </a:r>
            <a:r>
              <a:rPr lang="zh-CN" altLang="en-US" sz="2000" dirty="0" smtClean="0">
                <a:latin typeface="Times New Roman" panose="02020603050405020304" pitchFamily="18" charset="0"/>
                <a:cs typeface="Times New Roman" panose="02020603050405020304" pitchFamily="18" charset="0"/>
              </a:rPr>
              <a:t>）</a:t>
            </a:r>
            <a:endParaRPr lang="en-US" altLang="zh-CN" sz="2000" dirty="0">
              <a:latin typeface="+mn-ea"/>
              <a:ea typeface="+mn-ea"/>
              <a:cs typeface="Times New Roman" panose="02020603050405020304" pitchFamily="18" charset="0"/>
            </a:endParaRPr>
          </a:p>
          <a:p>
            <a:pPr marL="342900" indent="-342900">
              <a:lnSpc>
                <a:spcPct val="150000"/>
              </a:lnSpc>
              <a:buFont typeface="Arial" panose="020B0604020202020204" pitchFamily="34" charset="0"/>
              <a:buChar char="•"/>
            </a:pPr>
            <a:r>
              <a:rPr lang="zh-CN" altLang="en-US" sz="2400" dirty="0">
                <a:latin typeface="+mn-ea"/>
                <a:ea typeface="+mn-ea"/>
                <a:cs typeface="Times New Roman" panose="02020603050405020304" pitchFamily="18" charset="0"/>
              </a:rPr>
              <a:t>基于元</a:t>
            </a:r>
            <a:r>
              <a:rPr lang="zh-CN" altLang="en-US" sz="2400" dirty="0" smtClean="0">
                <a:latin typeface="+mn-ea"/>
                <a:ea typeface="+mn-ea"/>
                <a:cs typeface="Times New Roman" panose="02020603050405020304" pitchFamily="18" charset="0"/>
              </a:rPr>
              <a:t>学习</a:t>
            </a:r>
            <a:r>
              <a:rPr lang="zh-CN" altLang="en-US" sz="2400" dirty="0">
                <a:latin typeface="+mn-ea"/>
                <a:cs typeface="Times New Roman" panose="02020603050405020304" pitchFamily="18" charset="0"/>
              </a:rPr>
              <a:t>（</a:t>
            </a:r>
            <a:r>
              <a:rPr lang="en-US" altLang="zh-CN" sz="2400" dirty="0">
                <a:latin typeface="+mn-ea"/>
                <a:cs typeface="Times New Roman" panose="02020603050405020304" pitchFamily="18" charset="0"/>
              </a:rPr>
              <a:t>meta learning</a:t>
            </a:r>
            <a:r>
              <a:rPr lang="zh-CN" altLang="en-US" sz="2400" dirty="0">
                <a:latin typeface="+mn-ea"/>
                <a:cs typeface="Times New Roman" panose="02020603050405020304" pitchFamily="18" charset="0"/>
              </a:rPr>
              <a:t>）</a:t>
            </a:r>
            <a:r>
              <a:rPr lang="zh-CN" altLang="en-US" sz="2400" dirty="0" smtClean="0">
                <a:latin typeface="+mn-ea"/>
                <a:ea typeface="+mn-ea"/>
                <a:cs typeface="Times New Roman" panose="02020603050405020304" pitchFamily="18" charset="0"/>
              </a:rPr>
              <a:t>的方法</a:t>
            </a:r>
            <a:r>
              <a:rPr lang="en-US" altLang="zh-CN" sz="2400" dirty="0">
                <a:latin typeface="+mn-ea"/>
                <a:cs typeface="Times New Roman" panose="02020603050405020304" pitchFamily="18" charset="0"/>
              </a:rPr>
              <a:t>	</a:t>
            </a:r>
            <a:endParaRPr lang="en-US" altLang="zh-CN" sz="2400" dirty="0" smtClean="0">
              <a:latin typeface="+mn-ea"/>
              <a:cs typeface="Times New Roman" panose="02020603050405020304" pitchFamily="18" charset="0"/>
            </a:endParaRPr>
          </a:p>
          <a:p>
            <a:pPr marL="342900" indent="-342900">
              <a:lnSpc>
                <a:spcPct val="150000"/>
              </a:lnSpc>
              <a:buFont typeface="Arial" panose="020B0604020202020204" pitchFamily="34" charset="0"/>
              <a:buChar char="•"/>
            </a:pPr>
            <a:r>
              <a:rPr lang="zh-CN" altLang="en-US" sz="2400" dirty="0">
                <a:latin typeface="+mn-ea"/>
                <a:cs typeface="Times New Roman" panose="02020603050405020304" pitchFamily="18" charset="0"/>
              </a:rPr>
              <a:t>基于语义的方法（受到了零样本学习（</a:t>
            </a:r>
            <a:r>
              <a:rPr lang="en-US" altLang="zh-CN" sz="2400" dirty="0">
                <a:latin typeface="+mn-ea"/>
                <a:cs typeface="Times New Roman" panose="02020603050405020304" pitchFamily="18" charset="0"/>
              </a:rPr>
              <a:t>zero-shot learning</a:t>
            </a:r>
            <a:r>
              <a:rPr lang="zh-CN" altLang="en-US" sz="2400" dirty="0">
                <a:latin typeface="+mn-ea"/>
                <a:cs typeface="Times New Roman" panose="02020603050405020304" pitchFamily="18" charset="0"/>
              </a:rPr>
              <a:t>）的启发</a:t>
            </a:r>
            <a:r>
              <a:rPr lang="zh-CN" altLang="en-US" sz="2400" dirty="0" smtClean="0">
                <a:latin typeface="+mn-ea"/>
                <a:cs typeface="Times New Roman" panose="02020603050405020304" pitchFamily="18" charset="0"/>
              </a:rPr>
              <a:t>）</a:t>
            </a:r>
            <a:r>
              <a:rPr lang="en-US" altLang="zh-CN" sz="2400" dirty="0">
                <a:latin typeface="+mn-ea"/>
                <a:cs typeface="Times New Roman" panose="02020603050405020304" pitchFamily="18" charset="0"/>
              </a:rPr>
              <a:t>	</a:t>
            </a:r>
            <a:endParaRPr lang="en-US" altLang="zh-CN" sz="2400" dirty="0" smtClean="0">
              <a:latin typeface="+mn-ea"/>
              <a:cs typeface="Times New Roman" panose="02020603050405020304" pitchFamily="18" charset="0"/>
            </a:endParaRPr>
          </a:p>
          <a:p>
            <a:pPr>
              <a:lnSpc>
                <a:spcPct val="150000"/>
              </a:lnSpc>
            </a:pPr>
            <a:r>
              <a:rPr lang="zh-CN" altLang="en-US" sz="2400" dirty="0" smtClean="0">
                <a:latin typeface="+mn-ea"/>
                <a:cs typeface="Times New Roman" panose="02020603050405020304" pitchFamily="18" charset="0"/>
              </a:rPr>
              <a:t>          </a:t>
            </a:r>
            <a:endParaRPr lang="en-US" altLang="zh-CN" sz="2400" dirty="0">
              <a:latin typeface="+mn-ea"/>
              <a:cs typeface="Times New Roman" panose="02020603050405020304" pitchFamily="18" charset="0"/>
            </a:endParaRPr>
          </a:p>
        </p:txBody>
      </p:sp>
      <p:sp>
        <p:nvSpPr>
          <p:cNvPr id="25" name="文本框 24"/>
          <p:cNvSpPr txBox="1"/>
          <p:nvPr/>
        </p:nvSpPr>
        <p:spPr>
          <a:xfrm>
            <a:off x="1284185" y="2454493"/>
            <a:ext cx="252800" cy="369332"/>
          </a:xfrm>
          <a:prstGeom prst="rect">
            <a:avLst/>
          </a:prstGeom>
          <a:noFill/>
        </p:spPr>
        <p:txBody>
          <a:bodyPr wrap="square" rtlCol="0">
            <a:spAutoFit/>
          </a:bodyPr>
          <a:lstStyle/>
          <a:p>
            <a:r>
              <a:rPr lang="en-US" altLang="zh-CN" dirty="0" smtClean="0">
                <a:solidFill>
                  <a:srgbClr val="FF0000"/>
                </a:solidFill>
              </a:rPr>
              <a:t>1</a:t>
            </a:r>
            <a:endParaRPr lang="zh-CN" altLang="en-US" dirty="0">
              <a:solidFill>
                <a:srgbClr val="FF0000"/>
              </a:solidFill>
            </a:endParaRPr>
          </a:p>
        </p:txBody>
      </p:sp>
      <p:sp>
        <p:nvSpPr>
          <p:cNvPr id="26" name="文本框 25"/>
          <p:cNvSpPr txBox="1"/>
          <p:nvPr/>
        </p:nvSpPr>
        <p:spPr>
          <a:xfrm>
            <a:off x="1286589" y="3014245"/>
            <a:ext cx="252800" cy="369332"/>
          </a:xfrm>
          <a:prstGeom prst="rect">
            <a:avLst/>
          </a:prstGeom>
          <a:noFill/>
        </p:spPr>
        <p:txBody>
          <a:bodyPr wrap="square" rtlCol="0">
            <a:spAutoFit/>
          </a:bodyPr>
          <a:lstStyle/>
          <a:p>
            <a:r>
              <a:rPr lang="en-US" altLang="zh-CN" dirty="0">
                <a:solidFill>
                  <a:srgbClr val="FF0000"/>
                </a:solidFill>
              </a:rPr>
              <a:t>2</a:t>
            </a:r>
            <a:endParaRPr lang="zh-CN" altLang="en-US" dirty="0">
              <a:solidFill>
                <a:srgbClr val="FF0000"/>
              </a:solidFill>
            </a:endParaRPr>
          </a:p>
        </p:txBody>
      </p:sp>
      <p:sp>
        <p:nvSpPr>
          <p:cNvPr id="27" name="文本框 3"/>
          <p:cNvSpPr txBox="1"/>
          <p:nvPr/>
        </p:nvSpPr>
        <p:spPr>
          <a:xfrm>
            <a:off x="1284185" y="4149080"/>
            <a:ext cx="252800" cy="369332"/>
          </a:xfrm>
          <a:prstGeom prst="rect">
            <a:avLst/>
          </a:prstGeom>
          <a:noFill/>
        </p:spPr>
        <p:txBody>
          <a:bodyPr wrap="square" rtlCol="0">
            <a:spAutoFit/>
          </a:bodyPr>
          <a:lstStyle>
            <a:defPPr>
              <a:defRPr lang="zh-CN"/>
            </a:defPPr>
            <a:lvl1pPr algn="l" rtl="0" eaLnBrk="0" fontAlgn="base" hangingPunct="0">
              <a:spcBef>
                <a:spcPct val="0"/>
              </a:spcBef>
              <a:spcAft>
                <a:spcPct val="0"/>
              </a:spcAft>
              <a:defRPr kern="1200">
                <a:solidFill>
                  <a:schemeClr val="tx1"/>
                </a:solidFill>
                <a:latin typeface="Arial" pitchFamily="34" charset="0"/>
                <a:ea typeface="宋体" pitchFamily="2" charset="-122"/>
                <a:cs typeface="+mn-cs"/>
              </a:defRPr>
            </a:lvl1pPr>
            <a:lvl2pPr marL="457200" algn="l" rtl="0" eaLnBrk="0" fontAlgn="base" hangingPunct="0">
              <a:spcBef>
                <a:spcPct val="0"/>
              </a:spcBef>
              <a:spcAft>
                <a:spcPct val="0"/>
              </a:spcAft>
              <a:defRPr kern="1200">
                <a:solidFill>
                  <a:schemeClr val="tx1"/>
                </a:solidFill>
                <a:latin typeface="Arial" pitchFamily="34" charset="0"/>
                <a:ea typeface="宋体" pitchFamily="2" charset="-122"/>
                <a:cs typeface="+mn-cs"/>
              </a:defRPr>
            </a:lvl2pPr>
            <a:lvl3pPr marL="914400" algn="l" rtl="0" eaLnBrk="0" fontAlgn="base" hangingPunct="0">
              <a:spcBef>
                <a:spcPct val="0"/>
              </a:spcBef>
              <a:spcAft>
                <a:spcPct val="0"/>
              </a:spcAft>
              <a:defRPr kern="1200">
                <a:solidFill>
                  <a:schemeClr val="tx1"/>
                </a:solidFill>
                <a:latin typeface="Arial" pitchFamily="34" charset="0"/>
                <a:ea typeface="宋体" pitchFamily="2" charset="-122"/>
                <a:cs typeface="+mn-cs"/>
              </a:defRPr>
            </a:lvl3pPr>
            <a:lvl4pPr marL="1371600" algn="l" rtl="0" eaLnBrk="0" fontAlgn="base" hangingPunct="0">
              <a:spcBef>
                <a:spcPct val="0"/>
              </a:spcBef>
              <a:spcAft>
                <a:spcPct val="0"/>
              </a:spcAft>
              <a:defRPr kern="1200">
                <a:solidFill>
                  <a:schemeClr val="tx1"/>
                </a:solidFill>
                <a:latin typeface="Arial" pitchFamily="34" charset="0"/>
                <a:ea typeface="宋体" pitchFamily="2" charset="-122"/>
                <a:cs typeface="+mn-cs"/>
              </a:defRPr>
            </a:lvl4pPr>
            <a:lvl5pPr marL="1828800" algn="l" rtl="0" eaLnBrk="0" fontAlgn="base" hangingPunct="0">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r>
              <a:rPr lang="en-US" altLang="zh-CN" dirty="0" smtClean="0">
                <a:solidFill>
                  <a:srgbClr val="FF0000"/>
                </a:solidFill>
              </a:rPr>
              <a:t>3</a:t>
            </a:r>
            <a:endParaRPr lang="zh-CN" altLang="en-US" dirty="0">
              <a:solidFill>
                <a:srgbClr val="FF0000"/>
              </a:solidFill>
            </a:endParaRPr>
          </a:p>
        </p:txBody>
      </p:sp>
      <p:sp>
        <p:nvSpPr>
          <p:cNvPr id="28" name="文本框 3"/>
          <p:cNvSpPr txBox="1"/>
          <p:nvPr/>
        </p:nvSpPr>
        <p:spPr>
          <a:xfrm>
            <a:off x="1284185" y="4723720"/>
            <a:ext cx="252800" cy="369332"/>
          </a:xfrm>
          <a:prstGeom prst="rect">
            <a:avLst/>
          </a:prstGeom>
          <a:noFill/>
        </p:spPr>
        <p:txBody>
          <a:bodyPr wrap="square" rtlCol="0">
            <a:spAutoFit/>
          </a:bodyPr>
          <a:lstStyle>
            <a:defPPr>
              <a:defRPr lang="zh-CN"/>
            </a:defPPr>
            <a:lvl1pPr algn="l" rtl="0" eaLnBrk="0" fontAlgn="base" hangingPunct="0">
              <a:spcBef>
                <a:spcPct val="0"/>
              </a:spcBef>
              <a:spcAft>
                <a:spcPct val="0"/>
              </a:spcAft>
              <a:defRPr kern="1200">
                <a:solidFill>
                  <a:schemeClr val="tx1"/>
                </a:solidFill>
                <a:latin typeface="Arial" pitchFamily="34" charset="0"/>
                <a:ea typeface="宋体" pitchFamily="2" charset="-122"/>
                <a:cs typeface="+mn-cs"/>
              </a:defRPr>
            </a:lvl1pPr>
            <a:lvl2pPr marL="457200" algn="l" rtl="0" eaLnBrk="0" fontAlgn="base" hangingPunct="0">
              <a:spcBef>
                <a:spcPct val="0"/>
              </a:spcBef>
              <a:spcAft>
                <a:spcPct val="0"/>
              </a:spcAft>
              <a:defRPr kern="1200">
                <a:solidFill>
                  <a:schemeClr val="tx1"/>
                </a:solidFill>
                <a:latin typeface="Arial" pitchFamily="34" charset="0"/>
                <a:ea typeface="宋体" pitchFamily="2" charset="-122"/>
                <a:cs typeface="+mn-cs"/>
              </a:defRPr>
            </a:lvl2pPr>
            <a:lvl3pPr marL="914400" algn="l" rtl="0" eaLnBrk="0" fontAlgn="base" hangingPunct="0">
              <a:spcBef>
                <a:spcPct val="0"/>
              </a:spcBef>
              <a:spcAft>
                <a:spcPct val="0"/>
              </a:spcAft>
              <a:defRPr kern="1200">
                <a:solidFill>
                  <a:schemeClr val="tx1"/>
                </a:solidFill>
                <a:latin typeface="Arial" pitchFamily="34" charset="0"/>
                <a:ea typeface="宋体" pitchFamily="2" charset="-122"/>
                <a:cs typeface="+mn-cs"/>
              </a:defRPr>
            </a:lvl3pPr>
            <a:lvl4pPr marL="1371600" algn="l" rtl="0" eaLnBrk="0" fontAlgn="base" hangingPunct="0">
              <a:spcBef>
                <a:spcPct val="0"/>
              </a:spcBef>
              <a:spcAft>
                <a:spcPct val="0"/>
              </a:spcAft>
              <a:defRPr kern="1200">
                <a:solidFill>
                  <a:schemeClr val="tx1"/>
                </a:solidFill>
                <a:latin typeface="Arial" pitchFamily="34" charset="0"/>
                <a:ea typeface="宋体" pitchFamily="2" charset="-122"/>
                <a:cs typeface="+mn-cs"/>
              </a:defRPr>
            </a:lvl4pPr>
            <a:lvl5pPr marL="1828800" algn="l" rtl="0" eaLnBrk="0" fontAlgn="base" hangingPunct="0">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r>
              <a:rPr lang="en-US" altLang="zh-CN" dirty="0">
                <a:solidFill>
                  <a:srgbClr val="FF0000"/>
                </a:solidFill>
              </a:rPr>
              <a:t>4</a:t>
            </a:r>
            <a:endParaRPr lang="zh-CN" altLang="en-US" dirty="0">
              <a:solidFill>
                <a:srgbClr val="FF0000"/>
              </a:solidFill>
            </a:endParaRPr>
          </a:p>
        </p:txBody>
      </p:sp>
    </p:spTree>
    <p:extLst>
      <p:ext uri="{BB962C8B-B14F-4D97-AF65-F5344CB8AC3E}">
        <p14:creationId xmlns:p14="http://schemas.microsoft.com/office/powerpoint/2010/main" val="3181607927"/>
      </p:ext>
    </p:extLst>
  </p:cSld>
  <p:clrMapOvr>
    <a:masterClrMapping/>
  </p:clrMapOvr>
  <p:transition spd="med" advTm="30169">
    <p:wipe dir="d"/>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直接连接符 6"/>
          <p:cNvSpPr>
            <a:spLocks noChangeShapeType="1"/>
          </p:cNvSpPr>
          <p:nvPr/>
        </p:nvSpPr>
        <p:spPr bwMode="auto">
          <a:xfrm>
            <a:off x="905074" y="317650"/>
            <a:ext cx="1588" cy="512762"/>
          </a:xfrm>
          <a:prstGeom prst="line">
            <a:avLst/>
          </a:prstGeom>
          <a:noFill/>
          <a:ln w="76200">
            <a:solidFill>
              <a:schemeClr val="bg1">
                <a:lumMod val="75000"/>
              </a:schemeClr>
            </a:solidFill>
            <a:bevel/>
            <a:headEnd/>
            <a:tailEnd/>
          </a:ln>
          <a:extLst/>
        </p:spPr>
        <p:txBody>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eaLnBrk="1" hangingPunct="1">
              <a:defRPr/>
            </a:pPr>
            <a:endParaRPr lang="zh-CN" altLang="en-US"/>
          </a:p>
        </p:txBody>
      </p:sp>
      <p:sp>
        <p:nvSpPr>
          <p:cNvPr id="6150" name="TextBox 50"/>
          <p:cNvSpPr>
            <a:spLocks noChangeArrowheads="1"/>
          </p:cNvSpPr>
          <p:nvPr/>
        </p:nvSpPr>
        <p:spPr bwMode="auto">
          <a:xfrm>
            <a:off x="365325" y="258912"/>
            <a:ext cx="468313" cy="630238"/>
          </a:xfrm>
          <a:prstGeom prst="rect">
            <a:avLst/>
          </a:prstGeom>
          <a:noFill/>
          <a:ln w="9525">
            <a:noFill/>
            <a:miter lim="800000"/>
            <a:headEnd/>
            <a:tailEnd/>
          </a:ln>
        </p:spPr>
        <p:txBody>
          <a:bodyPr>
            <a:spAutoFit/>
          </a:bodyPr>
          <a:lstStyle/>
          <a:p>
            <a:pPr eaLnBrk="1" hangingPunct="1"/>
            <a:r>
              <a:rPr lang="en-US" altLang="zh-CN" sz="3500" dirty="0" smtClean="0">
                <a:solidFill>
                  <a:srgbClr val="FF0000"/>
                </a:solidFill>
                <a:latin typeface="Arial Black" pitchFamily="34" charset="0"/>
                <a:ea typeface="汉仪菱心体简"/>
                <a:cs typeface="汉仪菱心体简"/>
                <a:sym typeface="Arial Black" pitchFamily="34" charset="0"/>
              </a:rPr>
              <a:t>2</a:t>
            </a:r>
            <a:endParaRPr lang="zh-CN" altLang="en-US" sz="3500" dirty="0">
              <a:solidFill>
                <a:srgbClr val="FF0000"/>
              </a:solidFill>
              <a:latin typeface="Arial Black" pitchFamily="34" charset="0"/>
              <a:ea typeface="汉仪菱心体简"/>
              <a:cs typeface="汉仪菱心体简"/>
              <a:sym typeface="Arial Black" pitchFamily="34" charset="0"/>
            </a:endParaRPr>
          </a:p>
        </p:txBody>
      </p:sp>
      <p:sp>
        <p:nvSpPr>
          <p:cNvPr id="6152" name="AutoShape 8" descr="http://img5.imgtn.bdimg.com/it/u=2389761677,3603769486&amp;fm=11&amp;gp=0.jpg"/>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6154" name="AutoShape 10" descr="http://img5.imgtn.bdimg.com/it/u=2389761677,3603769486&amp;fm=11&amp;gp=0.jpg"/>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24" name="矩形 23"/>
          <p:cNvSpPr/>
          <p:nvPr/>
        </p:nvSpPr>
        <p:spPr>
          <a:xfrm>
            <a:off x="-373582" y="1001664"/>
            <a:ext cx="12601400" cy="5478423"/>
          </a:xfrm>
          <a:prstGeom prst="rect">
            <a:avLst/>
          </a:prstGeom>
        </p:spPr>
        <p:txBody>
          <a:bodyPr wrap="square">
            <a:spAutoFit/>
          </a:bodyPr>
          <a:lstStyle/>
          <a:p>
            <a:r>
              <a:rPr lang="zh-CN" altLang="en-US" sz="2800" dirty="0" smtClean="0">
                <a:latin typeface="Times New Roman" panose="02020603050405020304" pitchFamily="18" charset="0"/>
                <a:ea typeface="黑体" panose="02010609060101010101" pitchFamily="49" charset="-122"/>
                <a:cs typeface="Times New Roman" panose="02020603050405020304" pitchFamily="18" charset="0"/>
              </a:rPr>
              <a:t>        文章分享 </a:t>
            </a:r>
            <a:endParaRPr lang="en-US" altLang="zh-CN" sz="2800" dirty="0" smtClean="0">
              <a:latin typeface="Times New Roman" panose="02020603050405020304" pitchFamily="18" charset="0"/>
              <a:ea typeface="黑体" panose="02010609060101010101" pitchFamily="49" charset="-122"/>
              <a:cs typeface="Times New Roman" panose="02020603050405020304" pitchFamily="18" charset="0"/>
            </a:endParaRPr>
          </a:p>
          <a:p>
            <a:r>
              <a:rPr lang="zh-CN" altLang="en-US" sz="2800" dirty="0" smtClean="0">
                <a:latin typeface="Times New Roman" panose="02020603050405020304" pitchFamily="18" charset="0"/>
                <a:ea typeface="黑体" panose="02010609060101010101" pitchFamily="49" charset="-122"/>
                <a:cs typeface="Times New Roman" panose="02020603050405020304" pitchFamily="18" charset="0"/>
              </a:rPr>
              <a:t>   </a:t>
            </a:r>
            <a:endParaRPr lang="en-US" altLang="zh-CN" sz="2800" dirty="0" smtClean="0">
              <a:latin typeface="Times New Roman" panose="02020603050405020304" pitchFamily="18" charset="0"/>
              <a:ea typeface="黑体" panose="02010609060101010101" pitchFamily="49" charset="-122"/>
              <a:cs typeface="Times New Roman" panose="02020603050405020304" pitchFamily="18" charset="0"/>
            </a:endParaRPr>
          </a:p>
          <a:p>
            <a:pPr lvl="2"/>
            <a:r>
              <a:rPr lang="en-US" altLang="zh-CN" sz="2400" dirty="0" smtClean="0">
                <a:latin typeface="Times New Roman" panose="02020603050405020304" pitchFamily="18" charset="0"/>
                <a:ea typeface="黑体" panose="02010609060101010101" pitchFamily="49" charset="-122"/>
                <a:cs typeface="Times New Roman" panose="02020603050405020304" pitchFamily="18" charset="0"/>
              </a:rPr>
              <a:t>Few-shot Adaptive Faster R-CNN</a:t>
            </a:r>
          </a:p>
          <a:p>
            <a:pPr lvl="2"/>
            <a:endParaRPr lang="en-US" altLang="zh-CN" dirty="0" smtClean="0">
              <a:latin typeface="Times New Roman" panose="02020603050405020304" pitchFamily="18" charset="0"/>
              <a:ea typeface="黑体" panose="02010609060101010101" pitchFamily="49" charset="-122"/>
              <a:cs typeface="Times New Roman" panose="02020603050405020304" pitchFamily="18" charset="0"/>
            </a:endParaRPr>
          </a:p>
          <a:p>
            <a:pPr lvl="2"/>
            <a:r>
              <a:rPr lang="en-US" altLang="zh-CN" sz="2400" dirty="0" smtClean="0">
                <a:latin typeface="Times New Roman" panose="02020603050405020304" pitchFamily="18" charset="0"/>
                <a:ea typeface="黑体" panose="02010609060101010101" pitchFamily="49" charset="-122"/>
                <a:cs typeface="Times New Roman" panose="02020603050405020304" pitchFamily="18" charset="0"/>
              </a:rPr>
              <a:t>Matching Networks for One Shot Learning</a:t>
            </a:r>
          </a:p>
          <a:p>
            <a:pPr lvl="2"/>
            <a:r>
              <a:rPr lang="en-US" altLang="zh-CN" sz="2400" dirty="0" smtClean="0">
                <a:latin typeface="Times New Roman" panose="02020603050405020304" pitchFamily="18" charset="0"/>
                <a:ea typeface="黑体" panose="02010609060101010101" pitchFamily="49" charset="-122"/>
                <a:cs typeface="Times New Roman" panose="02020603050405020304" pitchFamily="18" charset="0"/>
              </a:rPr>
              <a:t>Prototypical Networks for Few-shot Learning</a:t>
            </a:r>
            <a:endParaRPr lang="en-US" altLang="zh-CN" sz="2400" dirty="0">
              <a:latin typeface="Times New Roman" panose="02020603050405020304" pitchFamily="18" charset="0"/>
              <a:ea typeface="黑体" panose="02010609060101010101" pitchFamily="49" charset="-122"/>
              <a:cs typeface="Times New Roman" panose="02020603050405020304" pitchFamily="18" charset="0"/>
            </a:endParaRPr>
          </a:p>
          <a:p>
            <a:pPr lvl="2"/>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RepMet: Representative-based metric learning for classification and few-shot object detection </a:t>
            </a:r>
          </a:p>
          <a:p>
            <a:pPr lvl="2"/>
            <a:r>
              <a:rPr lang="en-US" altLang="zh-CN" sz="2400" dirty="0" smtClean="0">
                <a:latin typeface="Times New Roman" panose="02020603050405020304" pitchFamily="18" charset="0"/>
                <a:ea typeface="黑体" panose="02010609060101010101" pitchFamily="49" charset="-122"/>
                <a:cs typeface="Times New Roman" panose="02020603050405020304" pitchFamily="18" charset="0"/>
              </a:rPr>
              <a:t>Boosting </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Few-Shot Image Recognition Via Domain Alignment Prototypical Networks</a:t>
            </a:r>
            <a:endParaRPr lang="en-US" altLang="zh-CN" sz="2400" dirty="0" smtClean="0">
              <a:latin typeface="Times New Roman" panose="02020603050405020304" pitchFamily="18" charset="0"/>
              <a:ea typeface="黑体" panose="02010609060101010101" pitchFamily="49" charset="-122"/>
              <a:cs typeface="Times New Roman" panose="02020603050405020304" pitchFamily="18" charset="0"/>
            </a:endParaRPr>
          </a:p>
          <a:p>
            <a:pPr lvl="2"/>
            <a:endParaRPr lang="en-US" altLang="zh-CN" dirty="0" smtClean="0">
              <a:latin typeface="Times New Roman" panose="02020603050405020304" pitchFamily="18" charset="0"/>
              <a:ea typeface="黑体" panose="02010609060101010101" pitchFamily="49" charset="-122"/>
              <a:cs typeface="Times New Roman" panose="02020603050405020304" pitchFamily="18" charset="0"/>
            </a:endParaRPr>
          </a:p>
          <a:p>
            <a:pPr lvl="2"/>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Meta-Transfer Learning for Few-Shot Learning</a:t>
            </a:r>
          </a:p>
          <a:p>
            <a:pPr lvl="2"/>
            <a:r>
              <a:rPr lang="en-US" altLang="zh-CN" sz="2400" dirty="0" smtClean="0">
                <a:latin typeface="Times New Roman" panose="02020603050405020304" pitchFamily="18" charset="0"/>
                <a:ea typeface="黑体" panose="02010609060101010101" pitchFamily="49" charset="-122"/>
                <a:cs typeface="Times New Roman" panose="02020603050405020304" pitchFamily="18" charset="0"/>
              </a:rPr>
              <a:t>Model-Agnostic Meta-Learning for Fast Adaptation of Deep Networks</a:t>
            </a:r>
          </a:p>
          <a:p>
            <a:pPr lvl="2"/>
            <a:r>
              <a:rPr lang="en-US" altLang="zh-CN" sz="2400" dirty="0" smtClean="0">
                <a:latin typeface="Times New Roman" panose="02020603050405020304" pitchFamily="18" charset="0"/>
                <a:ea typeface="黑体" panose="02010609060101010101" pitchFamily="49" charset="-122"/>
                <a:cs typeface="Times New Roman" panose="02020603050405020304" pitchFamily="18" charset="0"/>
              </a:rPr>
              <a:t>Few-shot Object Detection via Feature Reweighting</a:t>
            </a:r>
          </a:p>
          <a:p>
            <a:pPr lvl="2"/>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One-Shot Imitation from Observing Humans via Domain-Adaptive </a:t>
            </a:r>
            <a:r>
              <a:rPr lang="en-US" altLang="zh-CN" sz="2400" dirty="0" smtClean="0">
                <a:latin typeface="Times New Roman" panose="02020603050405020304" pitchFamily="18" charset="0"/>
                <a:ea typeface="黑体" panose="02010609060101010101" pitchFamily="49" charset="-122"/>
                <a:cs typeface="Times New Roman" panose="02020603050405020304" pitchFamily="18" charset="0"/>
              </a:rPr>
              <a:t>Meta-Learning</a:t>
            </a:r>
          </a:p>
          <a:p>
            <a:pPr lvl="2"/>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a:p>
            <a:pPr lvl="2"/>
            <a:r>
              <a:rPr lang="en-US" altLang="zh-CN" sz="2400" dirty="0">
                <a:latin typeface="Times New Roman" panose="02020603050405020304" pitchFamily="18" charset="0"/>
                <a:cs typeface="Times New Roman" panose="02020603050405020304" pitchFamily="18" charset="0"/>
              </a:rPr>
              <a:t>Semantic Feature Augmentation in Few-shot Learning</a:t>
            </a:r>
            <a:endParaRPr lang="en-US" altLang="zh-CN" sz="2400" dirty="0" smtClean="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 name="AutoShape 2" descr="[公式]"/>
          <p:cNvSpPr>
            <a:spLocks noChangeAspect="1" noChangeArrowheads="1"/>
          </p:cNvSpPr>
          <p:nvPr/>
        </p:nvSpPr>
        <p:spPr bwMode="auto">
          <a:xfrm>
            <a:off x="634951" y="5732809"/>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 name="AutoShape 3" descr="[公式]"/>
          <p:cNvSpPr>
            <a:spLocks noChangeAspect="1" noChangeArrowheads="1"/>
          </p:cNvSpPr>
          <p:nvPr/>
        </p:nvSpPr>
        <p:spPr bwMode="auto">
          <a:xfrm>
            <a:off x="836564" y="5732809"/>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文本框 9"/>
          <p:cNvSpPr txBox="1"/>
          <p:nvPr/>
        </p:nvSpPr>
        <p:spPr>
          <a:xfrm>
            <a:off x="208872" y="1916832"/>
            <a:ext cx="312906" cy="369332"/>
          </a:xfrm>
          <a:prstGeom prst="rect">
            <a:avLst/>
          </a:prstGeom>
          <a:noFill/>
        </p:spPr>
        <p:txBody>
          <a:bodyPr wrap="none" rtlCol="0">
            <a:spAutoFit/>
          </a:bodyPr>
          <a:lstStyle/>
          <a:p>
            <a:r>
              <a:rPr lang="en-US" altLang="zh-CN" dirty="0" smtClean="0">
                <a:solidFill>
                  <a:srgbClr val="FF0000"/>
                </a:solidFill>
              </a:rPr>
              <a:t>1</a:t>
            </a:r>
            <a:endParaRPr lang="zh-CN" altLang="en-US" dirty="0">
              <a:solidFill>
                <a:srgbClr val="FF0000"/>
              </a:solidFill>
            </a:endParaRPr>
          </a:p>
        </p:txBody>
      </p:sp>
      <p:sp>
        <p:nvSpPr>
          <p:cNvPr id="11" name="文本框 10"/>
          <p:cNvSpPr txBox="1"/>
          <p:nvPr/>
        </p:nvSpPr>
        <p:spPr>
          <a:xfrm>
            <a:off x="211276" y="2555612"/>
            <a:ext cx="312906" cy="369332"/>
          </a:xfrm>
          <a:prstGeom prst="rect">
            <a:avLst/>
          </a:prstGeom>
          <a:noFill/>
        </p:spPr>
        <p:txBody>
          <a:bodyPr wrap="none" rtlCol="0">
            <a:spAutoFit/>
          </a:bodyPr>
          <a:lstStyle/>
          <a:p>
            <a:r>
              <a:rPr lang="en-US" altLang="zh-CN" dirty="0">
                <a:solidFill>
                  <a:srgbClr val="FF0000"/>
                </a:solidFill>
              </a:rPr>
              <a:t>2</a:t>
            </a:r>
            <a:endParaRPr lang="zh-CN" altLang="en-US" dirty="0">
              <a:solidFill>
                <a:srgbClr val="FF0000"/>
              </a:solidFill>
            </a:endParaRPr>
          </a:p>
        </p:txBody>
      </p:sp>
      <p:sp>
        <p:nvSpPr>
          <p:cNvPr id="12" name="文本框 3"/>
          <p:cNvSpPr txBox="1"/>
          <p:nvPr/>
        </p:nvSpPr>
        <p:spPr>
          <a:xfrm>
            <a:off x="208872" y="4283804"/>
            <a:ext cx="312906" cy="369332"/>
          </a:xfrm>
          <a:prstGeom prst="rect">
            <a:avLst/>
          </a:prstGeom>
          <a:noFill/>
        </p:spPr>
        <p:txBody>
          <a:bodyPr wrap="none" rtlCol="0">
            <a:spAutoFit/>
          </a:bodyPr>
          <a:lstStyle>
            <a:defPPr>
              <a:defRPr lang="zh-CN"/>
            </a:defPPr>
            <a:lvl1pPr algn="l" rtl="0" eaLnBrk="0" fontAlgn="base" hangingPunct="0">
              <a:spcBef>
                <a:spcPct val="0"/>
              </a:spcBef>
              <a:spcAft>
                <a:spcPct val="0"/>
              </a:spcAft>
              <a:defRPr kern="1200">
                <a:solidFill>
                  <a:schemeClr val="tx1"/>
                </a:solidFill>
                <a:latin typeface="Arial" pitchFamily="34" charset="0"/>
                <a:ea typeface="宋体" pitchFamily="2" charset="-122"/>
                <a:cs typeface="+mn-cs"/>
              </a:defRPr>
            </a:lvl1pPr>
            <a:lvl2pPr marL="457200" algn="l" rtl="0" eaLnBrk="0" fontAlgn="base" hangingPunct="0">
              <a:spcBef>
                <a:spcPct val="0"/>
              </a:spcBef>
              <a:spcAft>
                <a:spcPct val="0"/>
              </a:spcAft>
              <a:defRPr kern="1200">
                <a:solidFill>
                  <a:schemeClr val="tx1"/>
                </a:solidFill>
                <a:latin typeface="Arial" pitchFamily="34" charset="0"/>
                <a:ea typeface="宋体" pitchFamily="2" charset="-122"/>
                <a:cs typeface="+mn-cs"/>
              </a:defRPr>
            </a:lvl2pPr>
            <a:lvl3pPr marL="914400" algn="l" rtl="0" eaLnBrk="0" fontAlgn="base" hangingPunct="0">
              <a:spcBef>
                <a:spcPct val="0"/>
              </a:spcBef>
              <a:spcAft>
                <a:spcPct val="0"/>
              </a:spcAft>
              <a:defRPr kern="1200">
                <a:solidFill>
                  <a:schemeClr val="tx1"/>
                </a:solidFill>
                <a:latin typeface="Arial" pitchFamily="34" charset="0"/>
                <a:ea typeface="宋体" pitchFamily="2" charset="-122"/>
                <a:cs typeface="+mn-cs"/>
              </a:defRPr>
            </a:lvl3pPr>
            <a:lvl4pPr marL="1371600" algn="l" rtl="0" eaLnBrk="0" fontAlgn="base" hangingPunct="0">
              <a:spcBef>
                <a:spcPct val="0"/>
              </a:spcBef>
              <a:spcAft>
                <a:spcPct val="0"/>
              </a:spcAft>
              <a:defRPr kern="1200">
                <a:solidFill>
                  <a:schemeClr val="tx1"/>
                </a:solidFill>
                <a:latin typeface="Arial" pitchFamily="34" charset="0"/>
                <a:ea typeface="宋体" pitchFamily="2" charset="-122"/>
                <a:cs typeface="+mn-cs"/>
              </a:defRPr>
            </a:lvl4pPr>
            <a:lvl5pPr marL="1828800" algn="l" rtl="0" eaLnBrk="0" fontAlgn="base" hangingPunct="0">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r>
              <a:rPr lang="en-US" altLang="zh-CN" dirty="0" smtClean="0">
                <a:solidFill>
                  <a:srgbClr val="FF0000"/>
                </a:solidFill>
              </a:rPr>
              <a:t>3</a:t>
            </a:r>
            <a:endParaRPr lang="zh-CN" altLang="en-US" dirty="0">
              <a:solidFill>
                <a:srgbClr val="FF0000"/>
              </a:solidFill>
            </a:endParaRPr>
          </a:p>
        </p:txBody>
      </p:sp>
      <p:sp>
        <p:nvSpPr>
          <p:cNvPr id="13" name="文本框 3"/>
          <p:cNvSpPr txBox="1"/>
          <p:nvPr/>
        </p:nvSpPr>
        <p:spPr>
          <a:xfrm>
            <a:off x="208872" y="6018440"/>
            <a:ext cx="312906" cy="369332"/>
          </a:xfrm>
          <a:prstGeom prst="rect">
            <a:avLst/>
          </a:prstGeom>
          <a:noFill/>
        </p:spPr>
        <p:txBody>
          <a:bodyPr wrap="none" rtlCol="0">
            <a:spAutoFit/>
          </a:bodyPr>
          <a:lstStyle>
            <a:defPPr>
              <a:defRPr lang="zh-CN"/>
            </a:defPPr>
            <a:lvl1pPr algn="l" rtl="0" eaLnBrk="0" fontAlgn="base" hangingPunct="0">
              <a:spcBef>
                <a:spcPct val="0"/>
              </a:spcBef>
              <a:spcAft>
                <a:spcPct val="0"/>
              </a:spcAft>
              <a:defRPr kern="1200">
                <a:solidFill>
                  <a:schemeClr val="tx1"/>
                </a:solidFill>
                <a:latin typeface="Arial" pitchFamily="34" charset="0"/>
                <a:ea typeface="宋体" pitchFamily="2" charset="-122"/>
                <a:cs typeface="+mn-cs"/>
              </a:defRPr>
            </a:lvl1pPr>
            <a:lvl2pPr marL="457200" algn="l" rtl="0" eaLnBrk="0" fontAlgn="base" hangingPunct="0">
              <a:spcBef>
                <a:spcPct val="0"/>
              </a:spcBef>
              <a:spcAft>
                <a:spcPct val="0"/>
              </a:spcAft>
              <a:defRPr kern="1200">
                <a:solidFill>
                  <a:schemeClr val="tx1"/>
                </a:solidFill>
                <a:latin typeface="Arial" pitchFamily="34" charset="0"/>
                <a:ea typeface="宋体" pitchFamily="2" charset="-122"/>
                <a:cs typeface="+mn-cs"/>
              </a:defRPr>
            </a:lvl2pPr>
            <a:lvl3pPr marL="914400" algn="l" rtl="0" eaLnBrk="0" fontAlgn="base" hangingPunct="0">
              <a:spcBef>
                <a:spcPct val="0"/>
              </a:spcBef>
              <a:spcAft>
                <a:spcPct val="0"/>
              </a:spcAft>
              <a:defRPr kern="1200">
                <a:solidFill>
                  <a:schemeClr val="tx1"/>
                </a:solidFill>
                <a:latin typeface="Arial" pitchFamily="34" charset="0"/>
                <a:ea typeface="宋体" pitchFamily="2" charset="-122"/>
                <a:cs typeface="+mn-cs"/>
              </a:defRPr>
            </a:lvl3pPr>
            <a:lvl4pPr marL="1371600" algn="l" rtl="0" eaLnBrk="0" fontAlgn="base" hangingPunct="0">
              <a:spcBef>
                <a:spcPct val="0"/>
              </a:spcBef>
              <a:spcAft>
                <a:spcPct val="0"/>
              </a:spcAft>
              <a:defRPr kern="1200">
                <a:solidFill>
                  <a:schemeClr val="tx1"/>
                </a:solidFill>
                <a:latin typeface="Arial" pitchFamily="34" charset="0"/>
                <a:ea typeface="宋体" pitchFamily="2" charset="-122"/>
                <a:cs typeface="+mn-cs"/>
              </a:defRPr>
            </a:lvl4pPr>
            <a:lvl5pPr marL="1828800" algn="l" rtl="0" eaLnBrk="0" fontAlgn="base" hangingPunct="0">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r>
              <a:rPr lang="en-US" altLang="zh-CN" dirty="0">
                <a:solidFill>
                  <a:srgbClr val="FF0000"/>
                </a:solidFill>
              </a:rPr>
              <a:t>4</a:t>
            </a:r>
            <a:endParaRPr lang="zh-CN" altLang="en-US" dirty="0">
              <a:solidFill>
                <a:srgbClr val="FF0000"/>
              </a:solidFill>
            </a:endParaRPr>
          </a:p>
        </p:txBody>
      </p:sp>
      <p:sp>
        <p:nvSpPr>
          <p:cNvPr id="14" name="Text Box 27"/>
          <p:cNvSpPr txBox="1">
            <a:spLocks noChangeArrowheads="1"/>
          </p:cNvSpPr>
          <p:nvPr/>
        </p:nvSpPr>
        <p:spPr bwMode="auto">
          <a:xfrm>
            <a:off x="911424" y="360512"/>
            <a:ext cx="4254500" cy="400110"/>
          </a:xfrm>
          <a:prstGeom prst="rect">
            <a:avLst/>
          </a:prstGeom>
          <a:noFill/>
          <a:ln w="9525">
            <a:noFill/>
            <a:miter lim="800000"/>
            <a:headEnd/>
            <a:tailEnd/>
          </a:ln>
        </p:spPr>
        <p:txBody>
          <a:bodyPr>
            <a:spAutoFit/>
          </a:bodyPr>
          <a:lstStyle/>
          <a:p>
            <a:r>
              <a:rPr lang="en-US" altLang="zh-CN" sz="2000" dirty="0" smtClean="0">
                <a:latin typeface="Times New Roman" panose="02020603050405020304" pitchFamily="18" charset="0"/>
                <a:ea typeface="黑体" panose="02010609060101010101" pitchFamily="49" charset="-122"/>
                <a:cs typeface="Times New Roman" panose="02020603050405020304" pitchFamily="18" charset="0"/>
              </a:rPr>
              <a:t>Few-shot Learning</a:t>
            </a:r>
            <a:endParaRPr lang="en-US" altLang="zh-CN" sz="2000"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5" name="左箭头 4"/>
          <p:cNvSpPr/>
          <p:nvPr/>
        </p:nvSpPr>
        <p:spPr>
          <a:xfrm>
            <a:off x="5150694" y="2009165"/>
            <a:ext cx="426020" cy="184666"/>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左箭头 17"/>
          <p:cNvSpPr/>
          <p:nvPr/>
        </p:nvSpPr>
        <p:spPr>
          <a:xfrm>
            <a:off x="6528048" y="3028310"/>
            <a:ext cx="426020" cy="184666"/>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左箭头 18"/>
          <p:cNvSpPr/>
          <p:nvPr/>
        </p:nvSpPr>
        <p:spPr>
          <a:xfrm>
            <a:off x="9630420" y="4756502"/>
            <a:ext cx="426020" cy="184666"/>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699551770"/>
      </p:ext>
    </p:extLst>
  </p:cSld>
  <p:clrMapOvr>
    <a:masterClrMapping/>
  </p:clrMapOvr>
  <p:transition spd="med" advTm="30169">
    <p:wipe dir="d"/>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直接连接符 6"/>
          <p:cNvSpPr>
            <a:spLocks noChangeShapeType="1"/>
          </p:cNvSpPr>
          <p:nvPr/>
        </p:nvSpPr>
        <p:spPr bwMode="auto">
          <a:xfrm>
            <a:off x="905074" y="317650"/>
            <a:ext cx="1588" cy="512762"/>
          </a:xfrm>
          <a:prstGeom prst="line">
            <a:avLst/>
          </a:prstGeom>
          <a:noFill/>
          <a:ln w="76200">
            <a:solidFill>
              <a:schemeClr val="bg1">
                <a:lumMod val="75000"/>
              </a:schemeClr>
            </a:solidFill>
            <a:bevel/>
            <a:headEnd/>
            <a:tailEnd/>
          </a:ln>
          <a:extLst/>
        </p:spPr>
        <p:txBody>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eaLnBrk="1" hangingPunct="1">
              <a:defRPr/>
            </a:pPr>
            <a:endParaRPr lang="zh-CN" altLang="en-US"/>
          </a:p>
        </p:txBody>
      </p:sp>
      <p:sp>
        <p:nvSpPr>
          <p:cNvPr id="6150" name="TextBox 50"/>
          <p:cNvSpPr>
            <a:spLocks noChangeArrowheads="1"/>
          </p:cNvSpPr>
          <p:nvPr/>
        </p:nvSpPr>
        <p:spPr bwMode="auto">
          <a:xfrm>
            <a:off x="365325" y="258912"/>
            <a:ext cx="468313" cy="630238"/>
          </a:xfrm>
          <a:prstGeom prst="rect">
            <a:avLst/>
          </a:prstGeom>
          <a:noFill/>
          <a:ln w="9525">
            <a:noFill/>
            <a:miter lim="800000"/>
            <a:headEnd/>
            <a:tailEnd/>
          </a:ln>
        </p:spPr>
        <p:txBody>
          <a:bodyPr>
            <a:spAutoFit/>
          </a:bodyPr>
          <a:lstStyle/>
          <a:p>
            <a:pPr eaLnBrk="1" hangingPunct="1"/>
            <a:r>
              <a:rPr lang="en-US" altLang="zh-CN" sz="3500" dirty="0" smtClean="0">
                <a:solidFill>
                  <a:srgbClr val="FF0000"/>
                </a:solidFill>
                <a:latin typeface="Arial Black" pitchFamily="34" charset="0"/>
                <a:ea typeface="汉仪菱心体简"/>
                <a:cs typeface="汉仪菱心体简"/>
                <a:sym typeface="Arial Black" pitchFamily="34" charset="0"/>
              </a:rPr>
              <a:t>2</a:t>
            </a:r>
            <a:endParaRPr lang="zh-CN" altLang="en-US" sz="3500" dirty="0">
              <a:solidFill>
                <a:srgbClr val="FF0000"/>
              </a:solidFill>
              <a:latin typeface="Arial Black" pitchFamily="34" charset="0"/>
              <a:ea typeface="汉仪菱心体简"/>
              <a:cs typeface="汉仪菱心体简"/>
              <a:sym typeface="Arial Black" pitchFamily="34" charset="0"/>
            </a:endParaRPr>
          </a:p>
        </p:txBody>
      </p:sp>
      <p:sp>
        <p:nvSpPr>
          <p:cNvPr id="6152" name="AutoShape 8" descr="http://img5.imgtn.bdimg.com/it/u=2389761677,3603769486&amp;fm=11&amp;gp=0.jpg"/>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6154" name="AutoShape 10" descr="http://img5.imgtn.bdimg.com/it/u=2389761677,3603769486&amp;fm=11&amp;gp=0.jpg"/>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9" name="Text Box 27"/>
          <p:cNvSpPr txBox="1">
            <a:spLocks noChangeArrowheads="1"/>
          </p:cNvSpPr>
          <p:nvPr/>
        </p:nvSpPr>
        <p:spPr bwMode="auto">
          <a:xfrm>
            <a:off x="911424" y="360512"/>
            <a:ext cx="4254500" cy="400110"/>
          </a:xfrm>
          <a:prstGeom prst="rect">
            <a:avLst/>
          </a:prstGeom>
          <a:noFill/>
          <a:ln w="9525">
            <a:noFill/>
            <a:miter lim="800000"/>
            <a:headEnd/>
            <a:tailEnd/>
          </a:ln>
        </p:spPr>
        <p:txBody>
          <a:bodyPr>
            <a:spAutoFit/>
          </a:bodyPr>
          <a:lstStyle/>
          <a:p>
            <a:r>
              <a:rPr lang="en-US" altLang="zh-CN" sz="2000" dirty="0" smtClean="0">
                <a:latin typeface="Times New Roman" panose="02020603050405020304" pitchFamily="18" charset="0"/>
                <a:ea typeface="黑体" panose="02010609060101010101" pitchFamily="49" charset="-122"/>
                <a:cs typeface="Times New Roman" panose="02020603050405020304" pitchFamily="18" charset="0"/>
              </a:rPr>
              <a:t>Few-shot Learning</a:t>
            </a:r>
            <a:endParaRPr lang="en-US" altLang="zh-CN" sz="2000" dirty="0">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4" name="图片 3"/>
          <p:cNvPicPr>
            <a:picLocks noChangeAspect="1"/>
          </p:cNvPicPr>
          <p:nvPr/>
        </p:nvPicPr>
        <p:blipFill>
          <a:blip r:embed="rId3"/>
          <a:stretch>
            <a:fillRect/>
          </a:stretch>
        </p:blipFill>
        <p:spPr>
          <a:xfrm>
            <a:off x="1984375" y="1741806"/>
            <a:ext cx="7920880" cy="2533867"/>
          </a:xfrm>
          <a:prstGeom prst="rect">
            <a:avLst/>
          </a:prstGeom>
        </p:spPr>
      </p:pic>
      <p:sp>
        <p:nvSpPr>
          <p:cNvPr id="10" name="矩形 9"/>
          <p:cNvSpPr/>
          <p:nvPr/>
        </p:nvSpPr>
        <p:spPr>
          <a:xfrm>
            <a:off x="587724" y="1127045"/>
            <a:ext cx="5806398" cy="461665"/>
          </a:xfrm>
          <a:prstGeom prst="rect">
            <a:avLst/>
          </a:prstGeom>
        </p:spPr>
        <p:txBody>
          <a:bodyPr wrap="none">
            <a:spAutoFit/>
          </a:bodyPr>
          <a:lstStyle/>
          <a:p>
            <a:r>
              <a:rPr lang="en-US" altLang="zh-CN" sz="2400" dirty="0">
                <a:solidFill>
                  <a:srgbClr val="1A1A1A"/>
                </a:solidFill>
                <a:latin typeface="Times New Roman" panose="02020603050405020304" pitchFamily="18" charset="0"/>
                <a:cs typeface="Times New Roman" panose="02020603050405020304" pitchFamily="18" charset="0"/>
              </a:rPr>
              <a:t>Prototypical Networks for Few-shot Learning</a:t>
            </a:r>
            <a:endParaRPr lang="zh-CN" altLang="en-US" sz="2400" dirty="0">
              <a:latin typeface="Times New Roman" panose="02020603050405020304" pitchFamily="18" charset="0"/>
              <a:cs typeface="Times New Roman" panose="02020603050405020304" pitchFamily="18" charset="0"/>
            </a:endParaRPr>
          </a:p>
        </p:txBody>
      </p:sp>
      <p:sp>
        <p:nvSpPr>
          <p:cNvPr id="3" name="矩形 2"/>
          <p:cNvSpPr/>
          <p:nvPr/>
        </p:nvSpPr>
        <p:spPr>
          <a:xfrm>
            <a:off x="388243" y="4581128"/>
            <a:ext cx="11113143" cy="1754326"/>
          </a:xfrm>
          <a:prstGeom prst="rect">
            <a:avLst/>
          </a:prstGeom>
        </p:spPr>
        <p:txBody>
          <a:bodyPr wrap="square">
            <a:spAutoFit/>
          </a:bodyPr>
          <a:lstStyle/>
          <a:p>
            <a:pPr>
              <a:lnSpc>
                <a:spcPct val="150000"/>
              </a:lnSpc>
            </a:pPr>
            <a:r>
              <a:rPr lang="zh-CN" altLang="en-US" dirty="0" smtClean="0"/>
              <a:t>       该</a:t>
            </a:r>
            <a:r>
              <a:rPr lang="zh-CN" altLang="en-US" dirty="0"/>
              <a:t>网络能识别出在训练过程中从未见过的新的类别，并且对于每个类别只需要很少的样例数据。原形网络</a:t>
            </a:r>
            <a:r>
              <a:rPr lang="zh-CN" altLang="en-US" dirty="0">
                <a:solidFill>
                  <a:srgbClr val="FF0000"/>
                </a:solidFill>
              </a:rPr>
              <a:t>将每个类别中的样例数据映射到一个空间</a:t>
            </a:r>
            <a:r>
              <a:rPr lang="zh-CN" altLang="en-US" dirty="0"/>
              <a:t>当中，并且提取他们的</a:t>
            </a:r>
            <a:r>
              <a:rPr lang="zh-CN" altLang="en-US" dirty="0">
                <a:solidFill>
                  <a:srgbClr val="FF0000"/>
                </a:solidFill>
              </a:rPr>
              <a:t>“均值”</a:t>
            </a:r>
            <a:r>
              <a:rPr lang="zh-CN" altLang="en-US" dirty="0"/>
              <a:t>来表示为该类的原形（prototype）。使用</a:t>
            </a:r>
            <a:r>
              <a:rPr lang="zh-CN" altLang="en-US" dirty="0">
                <a:solidFill>
                  <a:srgbClr val="FF0000"/>
                </a:solidFill>
              </a:rPr>
              <a:t>欧几里得距离作为距离度量</a:t>
            </a:r>
            <a:r>
              <a:rPr lang="zh-CN" altLang="en-US" dirty="0"/>
              <a:t>，训练</a:t>
            </a:r>
            <a:r>
              <a:rPr lang="zh-CN" altLang="en-US" dirty="0">
                <a:solidFill>
                  <a:srgbClr val="FF0000"/>
                </a:solidFill>
              </a:rPr>
              <a:t>使得本类别数据到本类原形表示的距离为最近</a:t>
            </a:r>
            <a:r>
              <a:rPr lang="zh-CN" altLang="en-US" dirty="0"/>
              <a:t>，到其他类原形表示的距离较远。测试时，对测试数据到各个类别的原形数据的距离做softmax，来判断测试数据的类别标签</a:t>
            </a:r>
            <a:r>
              <a:rPr lang="zh-CN" altLang="en-US" dirty="0" smtClean="0"/>
              <a:t>。</a:t>
            </a:r>
            <a:endParaRPr lang="zh-CN" altLang="en-US" dirty="0"/>
          </a:p>
        </p:txBody>
      </p:sp>
    </p:spTree>
    <p:extLst>
      <p:ext uri="{BB962C8B-B14F-4D97-AF65-F5344CB8AC3E}">
        <p14:creationId xmlns:p14="http://schemas.microsoft.com/office/powerpoint/2010/main" val="1818216045"/>
      </p:ext>
    </p:extLst>
  </p:cSld>
  <p:clrMapOvr>
    <a:masterClrMapping/>
  </p:clrMapOvr>
  <p:transition spd="med" advTm="30169">
    <p:wipe dir="d"/>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p:cNvSpPr/>
          <p:nvPr/>
        </p:nvSpPr>
        <p:spPr>
          <a:xfrm>
            <a:off x="7680176" y="3501008"/>
            <a:ext cx="3312368" cy="452666"/>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直接连接符 6"/>
          <p:cNvSpPr>
            <a:spLocks noChangeShapeType="1"/>
          </p:cNvSpPr>
          <p:nvPr/>
        </p:nvSpPr>
        <p:spPr bwMode="auto">
          <a:xfrm>
            <a:off x="905074" y="317650"/>
            <a:ext cx="1588" cy="512762"/>
          </a:xfrm>
          <a:prstGeom prst="line">
            <a:avLst/>
          </a:prstGeom>
          <a:noFill/>
          <a:ln w="76200">
            <a:solidFill>
              <a:schemeClr val="bg1">
                <a:lumMod val="75000"/>
              </a:schemeClr>
            </a:solidFill>
            <a:bevel/>
            <a:headEnd/>
            <a:tailEnd/>
          </a:ln>
          <a:extLst/>
        </p:spPr>
        <p:txBody>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eaLnBrk="1" hangingPunct="1">
              <a:defRPr/>
            </a:pPr>
            <a:endParaRPr lang="zh-CN" altLang="en-US"/>
          </a:p>
        </p:txBody>
      </p:sp>
      <p:sp>
        <p:nvSpPr>
          <p:cNvPr id="6150" name="TextBox 50"/>
          <p:cNvSpPr>
            <a:spLocks noChangeArrowheads="1"/>
          </p:cNvSpPr>
          <p:nvPr/>
        </p:nvSpPr>
        <p:spPr bwMode="auto">
          <a:xfrm>
            <a:off x="365325" y="258912"/>
            <a:ext cx="468313" cy="630238"/>
          </a:xfrm>
          <a:prstGeom prst="rect">
            <a:avLst/>
          </a:prstGeom>
          <a:noFill/>
          <a:ln w="9525">
            <a:noFill/>
            <a:miter lim="800000"/>
            <a:headEnd/>
            <a:tailEnd/>
          </a:ln>
        </p:spPr>
        <p:txBody>
          <a:bodyPr>
            <a:spAutoFit/>
          </a:bodyPr>
          <a:lstStyle/>
          <a:p>
            <a:pPr eaLnBrk="1" hangingPunct="1"/>
            <a:r>
              <a:rPr lang="en-US" altLang="zh-CN" sz="3500" dirty="0" smtClean="0">
                <a:solidFill>
                  <a:srgbClr val="FF0000"/>
                </a:solidFill>
                <a:latin typeface="Arial Black" pitchFamily="34" charset="0"/>
                <a:ea typeface="汉仪菱心体简"/>
                <a:cs typeface="汉仪菱心体简"/>
                <a:sym typeface="Arial Black" pitchFamily="34" charset="0"/>
              </a:rPr>
              <a:t>3</a:t>
            </a:r>
            <a:endParaRPr lang="zh-CN" altLang="en-US" sz="3500" dirty="0">
              <a:solidFill>
                <a:srgbClr val="FF0000"/>
              </a:solidFill>
              <a:latin typeface="Arial Black" pitchFamily="34" charset="0"/>
              <a:ea typeface="汉仪菱心体简"/>
              <a:cs typeface="汉仪菱心体简"/>
              <a:sym typeface="Arial Black" pitchFamily="34" charset="0"/>
            </a:endParaRPr>
          </a:p>
        </p:txBody>
      </p:sp>
      <p:sp>
        <p:nvSpPr>
          <p:cNvPr id="6152" name="AutoShape 8" descr="http://img5.imgtn.bdimg.com/it/u=2389761677,3603769486&amp;fm=11&amp;gp=0.jpg"/>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6154" name="AutoShape 10" descr="http://img5.imgtn.bdimg.com/it/u=2389761677,3603769486&amp;fm=11&amp;gp=0.jpg"/>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14" name="矩形 13"/>
          <p:cNvSpPr/>
          <p:nvPr/>
        </p:nvSpPr>
        <p:spPr>
          <a:xfrm>
            <a:off x="767408" y="1700808"/>
            <a:ext cx="10710787" cy="1338828"/>
          </a:xfrm>
          <a:prstGeom prst="rect">
            <a:avLst/>
          </a:prstGeom>
        </p:spPr>
        <p:txBody>
          <a:bodyPr wrap="square">
            <a:spAutoFit/>
          </a:bodyPr>
          <a:lstStyle/>
          <a:p>
            <a:pPr>
              <a:lnSpc>
                <a:spcPct val="150000"/>
              </a:lnSpc>
            </a:pPr>
            <a:r>
              <a:rPr lang="en-US" altLang="zh-CN" dirty="0" smtClean="0">
                <a:latin typeface="Times New Roman" panose="02020603050405020304" pitchFamily="18" charset="0"/>
                <a:ea typeface="+mn-ea"/>
                <a:cs typeface="Times New Roman" panose="02020603050405020304" pitchFamily="18" charset="0"/>
              </a:rPr>
              <a:t>       Meta-learning</a:t>
            </a:r>
            <a:r>
              <a:rPr lang="zh-CN" altLang="en-US" dirty="0">
                <a:latin typeface="Times New Roman" panose="02020603050405020304" pitchFamily="18" charset="0"/>
                <a:ea typeface="+mn-ea"/>
                <a:cs typeface="Times New Roman" panose="02020603050405020304" pitchFamily="18" charset="0"/>
              </a:rPr>
              <a:t>即元学习，也可以称为“</a:t>
            </a:r>
            <a:r>
              <a:rPr lang="en-US" altLang="zh-CN" dirty="0">
                <a:solidFill>
                  <a:srgbClr val="FF0000"/>
                </a:solidFill>
                <a:latin typeface="Times New Roman" panose="02020603050405020304" pitchFamily="18" charset="0"/>
                <a:ea typeface="+mn-ea"/>
                <a:cs typeface="Times New Roman" panose="02020603050405020304" pitchFamily="18" charset="0"/>
              </a:rPr>
              <a:t>learning to learn</a:t>
            </a:r>
            <a:r>
              <a:rPr lang="zh-CN" altLang="en-US" dirty="0">
                <a:latin typeface="Times New Roman" panose="02020603050405020304" pitchFamily="18" charset="0"/>
                <a:ea typeface="+mn-ea"/>
                <a:cs typeface="Times New Roman" panose="02020603050405020304" pitchFamily="18" charset="0"/>
              </a:rPr>
              <a:t>”。常见的深度学习模型，目的是学习一个用于预测的数学模型。而元学习面向的不是学习的结果，而是学习的过程。其学习的不是一个直接用于预测的数学模型，而是</a:t>
            </a:r>
            <a:r>
              <a:rPr lang="zh-CN" altLang="en-US" dirty="0">
                <a:solidFill>
                  <a:srgbClr val="FF0000"/>
                </a:solidFill>
                <a:latin typeface="Times New Roman" panose="02020603050405020304" pitchFamily="18" charset="0"/>
                <a:ea typeface="+mn-ea"/>
                <a:cs typeface="Times New Roman" panose="02020603050405020304" pitchFamily="18" charset="0"/>
              </a:rPr>
              <a:t>学习“如何更快更好地学习一个数学模型</a:t>
            </a:r>
            <a:r>
              <a:rPr lang="zh-CN" altLang="en-US" dirty="0" smtClean="0">
                <a:latin typeface="Times New Roman" panose="02020603050405020304" pitchFamily="18" charset="0"/>
                <a:ea typeface="+mn-ea"/>
                <a:cs typeface="Times New Roman" panose="02020603050405020304" pitchFamily="18" charset="0"/>
              </a:rPr>
              <a:t>”，</a:t>
            </a:r>
            <a:r>
              <a:rPr lang="zh-CN" altLang="en-US" dirty="0" smtClean="0">
                <a:solidFill>
                  <a:srgbClr val="1A1A1A"/>
                </a:solidFill>
                <a:latin typeface="Times New Roman" panose="02020603050405020304" pitchFamily="18" charset="0"/>
                <a:ea typeface="+mn-ea"/>
                <a:cs typeface="Times New Roman" panose="02020603050405020304" pitchFamily="18" charset="0"/>
              </a:rPr>
              <a:t>模型</a:t>
            </a:r>
            <a:r>
              <a:rPr lang="zh-CN" altLang="en-US" dirty="0">
                <a:solidFill>
                  <a:srgbClr val="1A1A1A"/>
                </a:solidFill>
                <a:latin typeface="Times New Roman" panose="02020603050405020304" pitchFamily="18" charset="0"/>
                <a:ea typeface="+mn-ea"/>
                <a:cs typeface="Times New Roman" panose="02020603050405020304" pitchFamily="18" charset="0"/>
              </a:rPr>
              <a:t>的训练过程都是</a:t>
            </a:r>
            <a:r>
              <a:rPr lang="zh-CN" altLang="en-US" dirty="0">
                <a:solidFill>
                  <a:srgbClr val="FF0000"/>
                </a:solidFill>
                <a:latin typeface="Times New Roman" panose="02020603050405020304" pitchFamily="18" charset="0"/>
                <a:ea typeface="+mn-ea"/>
                <a:cs typeface="Times New Roman" panose="02020603050405020304" pitchFamily="18" charset="0"/>
              </a:rPr>
              <a:t>围绕</a:t>
            </a:r>
            <a:r>
              <a:rPr lang="en-US" altLang="zh-CN" dirty="0">
                <a:solidFill>
                  <a:srgbClr val="FF0000"/>
                </a:solidFill>
                <a:latin typeface="Times New Roman" panose="02020603050405020304" pitchFamily="18" charset="0"/>
                <a:ea typeface="+mn-ea"/>
                <a:cs typeface="Times New Roman" panose="02020603050405020304" pitchFamily="18" charset="0"/>
              </a:rPr>
              <a:t>task</a:t>
            </a:r>
            <a:r>
              <a:rPr lang="zh-CN" altLang="en-US" dirty="0">
                <a:solidFill>
                  <a:srgbClr val="FF0000"/>
                </a:solidFill>
                <a:latin typeface="Times New Roman" panose="02020603050405020304" pitchFamily="18" charset="0"/>
                <a:ea typeface="+mn-ea"/>
                <a:cs typeface="Times New Roman" panose="02020603050405020304" pitchFamily="18" charset="0"/>
              </a:rPr>
              <a:t>展开</a:t>
            </a:r>
            <a:r>
              <a:rPr lang="zh-CN" altLang="en-US" dirty="0" smtClean="0">
                <a:solidFill>
                  <a:srgbClr val="1A1A1A"/>
                </a:solidFill>
                <a:latin typeface="Times New Roman" panose="02020603050405020304" pitchFamily="18" charset="0"/>
                <a:ea typeface="+mn-ea"/>
                <a:cs typeface="Times New Roman" panose="02020603050405020304" pitchFamily="18" charset="0"/>
              </a:rPr>
              <a:t>的。</a:t>
            </a:r>
            <a:endParaRPr lang="zh-CN" altLang="en-US" dirty="0">
              <a:latin typeface="Times New Roman" panose="02020603050405020304" pitchFamily="18" charset="0"/>
              <a:ea typeface="+mn-ea"/>
              <a:cs typeface="Times New Roman" panose="02020603050405020304" pitchFamily="18" charset="0"/>
            </a:endParaRPr>
          </a:p>
        </p:txBody>
      </p:sp>
      <p:sp>
        <p:nvSpPr>
          <p:cNvPr id="21" name="Text Box 27"/>
          <p:cNvSpPr txBox="1">
            <a:spLocks noChangeArrowheads="1"/>
          </p:cNvSpPr>
          <p:nvPr/>
        </p:nvSpPr>
        <p:spPr bwMode="auto">
          <a:xfrm>
            <a:off x="911424" y="360512"/>
            <a:ext cx="4254500" cy="400110"/>
          </a:xfrm>
          <a:prstGeom prst="rect">
            <a:avLst/>
          </a:prstGeom>
          <a:noFill/>
          <a:ln w="9525">
            <a:noFill/>
            <a:miter lim="800000"/>
            <a:headEnd/>
            <a:tailEnd/>
          </a:ln>
        </p:spPr>
        <p:txBody>
          <a:bodyPr>
            <a:spAutoFit/>
          </a:bodyPr>
          <a:lstStyle/>
          <a:p>
            <a:r>
              <a:rPr lang="en-US" altLang="zh-CN" sz="2000" dirty="0" smtClean="0">
                <a:latin typeface="Times New Roman" panose="02020603050405020304" pitchFamily="18" charset="0"/>
                <a:ea typeface="黑体" panose="02010609060101010101" pitchFamily="49" charset="-122"/>
                <a:cs typeface="Times New Roman" panose="02020603050405020304" pitchFamily="18" charset="0"/>
              </a:rPr>
              <a:t>Meta learning</a:t>
            </a:r>
            <a:endParaRPr lang="en-US" altLang="zh-CN" sz="2000" b="1"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2" name="矩形 21"/>
          <p:cNvSpPr/>
          <p:nvPr/>
        </p:nvSpPr>
        <p:spPr>
          <a:xfrm>
            <a:off x="489263" y="1190717"/>
            <a:ext cx="3427541" cy="461665"/>
          </a:xfrm>
          <a:prstGeom prst="rect">
            <a:avLst/>
          </a:prstGeom>
        </p:spPr>
        <p:txBody>
          <a:bodyPr wrap="none">
            <a:spAutoFit/>
          </a:bodyPr>
          <a:lstStyle/>
          <a:p>
            <a:r>
              <a:rPr lang="en-US" altLang="zh-CN" sz="2400" dirty="0" smtClean="0">
                <a:latin typeface="Times New Roman" panose="02020603050405020304" pitchFamily="18" charset="0"/>
                <a:cs typeface="Times New Roman" panose="02020603050405020304" pitchFamily="18" charset="0"/>
              </a:rPr>
              <a:t>Meta </a:t>
            </a:r>
            <a:r>
              <a:rPr lang="en-US" altLang="zh-CN" sz="2400" dirty="0">
                <a:latin typeface="Times New Roman" panose="02020603050405020304" pitchFamily="18" charset="0"/>
                <a:cs typeface="Times New Roman" panose="02020603050405020304" pitchFamily="18" charset="0"/>
              </a:rPr>
              <a:t>learning formulation</a:t>
            </a:r>
            <a:endParaRPr lang="zh-CN" altLang="en-US" sz="2400" dirty="0">
              <a:latin typeface="Times New Roman" panose="02020603050405020304" pitchFamily="18" charset="0"/>
              <a:cs typeface="Times New Roman" panose="02020603050405020304" pitchFamily="18" charset="0"/>
            </a:endParaRPr>
          </a:p>
        </p:txBody>
      </p:sp>
      <p:sp>
        <p:nvSpPr>
          <p:cNvPr id="2" name="矩形 1"/>
          <p:cNvSpPr/>
          <p:nvPr/>
        </p:nvSpPr>
        <p:spPr>
          <a:xfrm>
            <a:off x="1199456" y="3552984"/>
            <a:ext cx="11239026" cy="369332"/>
          </a:xfrm>
          <a:prstGeom prst="rect">
            <a:avLst/>
          </a:prstGeom>
        </p:spPr>
        <p:txBody>
          <a:bodyPr wrap="square">
            <a:spAutoFit/>
          </a:bodyPr>
          <a:lstStyle/>
          <a:p>
            <a:r>
              <a:rPr lang="zh-CN" altLang="en-US" dirty="0">
                <a:solidFill>
                  <a:srgbClr val="000000"/>
                </a:solidFill>
                <a:latin typeface="Times New Roman" panose="02020603050405020304" pitchFamily="18" charset="0"/>
                <a:cs typeface="Times New Roman" panose="02020603050405020304" pitchFamily="18" charset="0"/>
              </a:rPr>
              <a:t>循环模型（</a:t>
            </a:r>
            <a:r>
              <a:rPr lang="en-US" altLang="zh-CN" dirty="0">
                <a:solidFill>
                  <a:srgbClr val="000000"/>
                </a:solidFill>
                <a:latin typeface="Times New Roman" panose="02020603050405020304" pitchFamily="18" charset="0"/>
                <a:cs typeface="Times New Roman" panose="02020603050405020304" pitchFamily="18" charset="0"/>
              </a:rPr>
              <a:t>recurrent </a:t>
            </a:r>
            <a:r>
              <a:rPr lang="en-US" altLang="zh-CN" dirty="0" smtClean="0">
                <a:solidFill>
                  <a:srgbClr val="000000"/>
                </a:solidFill>
                <a:latin typeface="Times New Roman" panose="02020603050405020304" pitchFamily="18" charset="0"/>
                <a:cs typeface="Times New Roman" panose="02020603050405020304" pitchFamily="18" charset="0"/>
              </a:rPr>
              <a:t>model</a:t>
            </a:r>
            <a:r>
              <a:rPr lang="zh-CN" altLang="en-US" dirty="0" smtClean="0">
                <a:solidFill>
                  <a:srgbClr val="000000"/>
                </a:solidFill>
                <a:latin typeface="Times New Roman" panose="02020603050405020304" pitchFamily="18" charset="0"/>
                <a:cs typeface="Times New Roman" panose="02020603050405020304" pitchFamily="18" charset="0"/>
              </a:rPr>
              <a:t>、</a:t>
            </a:r>
            <a:r>
              <a:rPr lang="en-US" altLang="zh-CN" dirty="0" smtClean="0">
                <a:solidFill>
                  <a:srgbClr val="000000"/>
                </a:solidFill>
                <a:latin typeface="Times New Roman" panose="02020603050405020304" pitchFamily="18" charset="0"/>
                <a:cs typeface="Times New Roman" panose="02020603050405020304" pitchFamily="18" charset="0"/>
              </a:rPr>
              <a:t>RNN</a:t>
            </a:r>
            <a:r>
              <a:rPr lang="zh-CN" altLang="en-US" dirty="0" smtClean="0">
                <a:solidFill>
                  <a:srgbClr val="000000"/>
                </a:solidFill>
                <a:latin typeface="Times New Roman" panose="02020603050405020304" pitchFamily="18" charset="0"/>
                <a:cs typeface="Times New Roman" panose="02020603050405020304" pitchFamily="18" charset="0"/>
              </a:rPr>
              <a:t>）</a:t>
            </a:r>
            <a:r>
              <a:rPr lang="zh-CN" altLang="en-US" dirty="0">
                <a:solidFill>
                  <a:srgbClr val="000000"/>
                </a:solidFill>
                <a:latin typeface="Times New Roman" panose="02020603050405020304" pitchFamily="18" charset="0"/>
                <a:cs typeface="Times New Roman" panose="02020603050405020304" pitchFamily="18" charset="0"/>
              </a:rPr>
              <a:t>、度量学习</a:t>
            </a:r>
            <a:r>
              <a:rPr lang="en-US" altLang="zh-CN" dirty="0">
                <a:solidFill>
                  <a:srgbClr val="000000"/>
                </a:solidFill>
                <a:latin typeface="Times New Roman" panose="02020603050405020304" pitchFamily="18" charset="0"/>
                <a:cs typeface="Times New Roman" panose="02020603050405020304" pitchFamily="18" charset="0"/>
              </a:rPr>
              <a:t>(metric learning)</a:t>
            </a:r>
            <a:r>
              <a:rPr lang="zh-CN" altLang="en-US" dirty="0">
                <a:solidFill>
                  <a:srgbClr val="000000"/>
                </a:solidFill>
                <a:latin typeface="Times New Roman" panose="02020603050405020304" pitchFamily="18" charset="0"/>
                <a:cs typeface="Times New Roman" panose="02020603050405020304" pitchFamily="18" charset="0"/>
              </a:rPr>
              <a:t>和学习优化器（</a:t>
            </a:r>
            <a:r>
              <a:rPr lang="en-US" altLang="zh-CN" dirty="0">
                <a:solidFill>
                  <a:srgbClr val="000000"/>
                </a:solidFill>
                <a:latin typeface="Times New Roman" panose="02020603050405020304" pitchFamily="18" charset="0"/>
                <a:cs typeface="Times New Roman" panose="02020603050405020304" pitchFamily="18" charset="0"/>
              </a:rPr>
              <a:t>learning optimizer</a:t>
            </a:r>
            <a:r>
              <a:rPr lang="zh-CN" altLang="en-US" dirty="0" smtClean="0">
                <a:solidFill>
                  <a:srgbClr val="000000"/>
                </a:solidFill>
                <a:latin typeface="Times New Roman" panose="02020603050405020304" pitchFamily="18" charset="0"/>
                <a:cs typeface="Times New Roman" panose="02020603050405020304" pitchFamily="18" charset="0"/>
              </a:rPr>
              <a:t>）</a:t>
            </a:r>
            <a:endParaRPr lang="zh-CN" altLang="en-US" dirty="0">
              <a:latin typeface="Times New Roman" panose="02020603050405020304" pitchFamily="18" charset="0"/>
              <a:cs typeface="Times New Roman" panose="02020603050405020304" pitchFamily="18" charset="0"/>
            </a:endParaRPr>
          </a:p>
        </p:txBody>
      </p:sp>
      <p:sp>
        <p:nvSpPr>
          <p:cNvPr id="5" name="矩形 4"/>
          <p:cNvSpPr/>
          <p:nvPr/>
        </p:nvSpPr>
        <p:spPr>
          <a:xfrm>
            <a:off x="1199456" y="3068960"/>
            <a:ext cx="10320808" cy="369332"/>
          </a:xfrm>
          <a:prstGeom prst="rect">
            <a:avLst/>
          </a:prstGeom>
        </p:spPr>
        <p:txBody>
          <a:bodyPr wrap="square">
            <a:spAutoFit/>
          </a:bodyPr>
          <a:lstStyle/>
          <a:p>
            <a:pPr eaLnBrk="1" hangingPunct="1"/>
            <a:r>
              <a:rPr lang="zh-CN" altLang="en-US" dirty="0"/>
              <a:t>元学习在小样本学习场景下应用的最好，目前常常采用小样本学习的问题设定形式 </a:t>
            </a:r>
            <a:r>
              <a:rPr lang="en-US" altLang="zh-CN" dirty="0"/>
              <a:t>N-way </a:t>
            </a:r>
            <a:r>
              <a:rPr lang="en-US" altLang="zh-CN" dirty="0" smtClean="0"/>
              <a:t>K-shot</a:t>
            </a:r>
            <a:r>
              <a:rPr lang="zh-CN" altLang="en-US" dirty="0"/>
              <a:t>。</a:t>
            </a:r>
          </a:p>
        </p:txBody>
      </p:sp>
      <p:sp>
        <p:nvSpPr>
          <p:cNvPr id="3" name="矩形 2"/>
          <p:cNvSpPr/>
          <p:nvPr/>
        </p:nvSpPr>
        <p:spPr>
          <a:xfrm>
            <a:off x="767408" y="3884563"/>
            <a:ext cx="10873208" cy="2585323"/>
          </a:xfrm>
          <a:prstGeom prst="rect">
            <a:avLst/>
          </a:prstGeom>
        </p:spPr>
        <p:txBody>
          <a:bodyPr wrap="square">
            <a:spAutoFit/>
          </a:bodyPr>
          <a:lstStyle/>
          <a:p>
            <a:pPr>
              <a:lnSpc>
                <a:spcPct val="150000"/>
              </a:lnSpc>
            </a:pPr>
            <a:r>
              <a:rPr lang="zh-CN" altLang="en-US" dirty="0" smtClean="0"/>
              <a:t>       元</a:t>
            </a:r>
            <a:r>
              <a:rPr lang="zh-CN" altLang="en-US" dirty="0"/>
              <a:t>学习的核心想法是先学习一个</a:t>
            </a:r>
            <a:r>
              <a:rPr lang="zh-CN" altLang="en-US" dirty="0">
                <a:solidFill>
                  <a:srgbClr val="FF0000"/>
                </a:solidFill>
              </a:rPr>
              <a:t>先验知识（</a:t>
            </a:r>
            <a:r>
              <a:rPr lang="en-US" altLang="zh-CN" dirty="0">
                <a:solidFill>
                  <a:srgbClr val="FF0000"/>
                </a:solidFill>
              </a:rPr>
              <a:t>prior</a:t>
            </a:r>
            <a:r>
              <a:rPr lang="zh-CN" altLang="en-US" dirty="0" smtClean="0">
                <a:solidFill>
                  <a:srgbClr val="FF0000"/>
                </a:solidFill>
              </a:rPr>
              <a:t>）</a:t>
            </a:r>
            <a:r>
              <a:rPr lang="zh-CN" altLang="en-US" dirty="0"/>
              <a:t>，这个先验知识对解决 </a:t>
            </a:r>
            <a:r>
              <a:rPr lang="en-US" altLang="zh-CN" dirty="0"/>
              <a:t>few-shot learning </a:t>
            </a:r>
            <a:r>
              <a:rPr lang="zh-CN" altLang="en-US" dirty="0"/>
              <a:t>问题特别有帮助。</a:t>
            </a:r>
            <a:r>
              <a:rPr lang="en-US" altLang="zh-CN" dirty="0"/>
              <a:t>Meta-learning </a:t>
            </a:r>
            <a:r>
              <a:rPr lang="zh-CN" altLang="en-US" dirty="0"/>
              <a:t>中有 </a:t>
            </a:r>
            <a:r>
              <a:rPr lang="en-US" altLang="zh-CN" dirty="0">
                <a:solidFill>
                  <a:srgbClr val="FF0000"/>
                </a:solidFill>
              </a:rPr>
              <a:t>task</a:t>
            </a:r>
            <a:r>
              <a:rPr lang="en-US" altLang="zh-CN" dirty="0"/>
              <a:t> </a:t>
            </a:r>
            <a:r>
              <a:rPr lang="zh-CN" altLang="en-US" dirty="0"/>
              <a:t>的概念，</a:t>
            </a:r>
            <a:r>
              <a:rPr lang="zh-CN" altLang="en-US" dirty="0" smtClean="0"/>
              <a:t>比如前面讲</a:t>
            </a:r>
            <a:r>
              <a:rPr lang="zh-CN" altLang="en-US" dirty="0"/>
              <a:t>的  </a:t>
            </a:r>
            <a:r>
              <a:rPr lang="en-US" altLang="zh-CN" dirty="0"/>
              <a:t>5-way 1-shot </a:t>
            </a:r>
            <a:r>
              <a:rPr lang="zh-CN" altLang="en-US" dirty="0"/>
              <a:t>问题就是一个 </a:t>
            </a:r>
            <a:r>
              <a:rPr lang="en-US" altLang="zh-CN" dirty="0"/>
              <a:t>task</a:t>
            </a:r>
            <a:r>
              <a:rPr lang="zh-CN" altLang="en-US" dirty="0" smtClean="0"/>
              <a:t>，</a:t>
            </a:r>
            <a:r>
              <a:rPr lang="zh-CN" altLang="en-US" dirty="0" smtClean="0">
                <a:solidFill>
                  <a:srgbClr val="FF0000"/>
                </a:solidFill>
              </a:rPr>
              <a:t>需要</a:t>
            </a:r>
            <a:r>
              <a:rPr lang="zh-CN" altLang="en-US" dirty="0">
                <a:solidFill>
                  <a:srgbClr val="FF0000"/>
                </a:solidFill>
              </a:rPr>
              <a:t>先学习很多很多这样的 </a:t>
            </a:r>
            <a:r>
              <a:rPr lang="en-US" altLang="zh-CN" dirty="0">
                <a:solidFill>
                  <a:srgbClr val="FF0000"/>
                </a:solidFill>
              </a:rPr>
              <a:t>task</a:t>
            </a:r>
            <a:r>
              <a:rPr lang="zh-CN" altLang="en-US" dirty="0">
                <a:solidFill>
                  <a:srgbClr val="FF0000"/>
                </a:solidFill>
              </a:rPr>
              <a:t>，然后再来解决这个新的 </a:t>
            </a:r>
            <a:r>
              <a:rPr lang="en-US" altLang="zh-CN" dirty="0">
                <a:solidFill>
                  <a:srgbClr val="FF0000"/>
                </a:solidFill>
              </a:rPr>
              <a:t>task </a:t>
            </a:r>
            <a:r>
              <a:rPr lang="zh-CN" altLang="en-US" dirty="0" smtClean="0"/>
              <a:t>（很重要</a:t>
            </a:r>
            <a:r>
              <a:rPr lang="zh-CN" altLang="en-US" dirty="0"/>
              <a:t>的一点，这是一个新的 </a:t>
            </a:r>
            <a:r>
              <a:rPr lang="en-US" altLang="zh-CN" dirty="0"/>
              <a:t>task</a:t>
            </a:r>
            <a:r>
              <a:rPr lang="zh-CN" altLang="en-US" dirty="0"/>
              <a:t>）</a:t>
            </a:r>
            <a:r>
              <a:rPr lang="zh-CN" altLang="en-US" dirty="0" smtClean="0"/>
              <a:t>。</a:t>
            </a:r>
            <a:r>
              <a:rPr lang="zh-CN" altLang="en-US" dirty="0" smtClean="0">
                <a:latin typeface="Times New Roman" panose="02020603050405020304" pitchFamily="18" charset="0"/>
                <a:cs typeface="Times New Roman" panose="02020603050405020304" pitchFamily="18" charset="0"/>
              </a:rPr>
              <a:t>在 </a:t>
            </a:r>
            <a:r>
              <a:rPr lang="en-US" altLang="zh-CN" dirty="0">
                <a:latin typeface="Times New Roman" panose="02020603050405020304" pitchFamily="18" charset="0"/>
                <a:cs typeface="Times New Roman" panose="02020603050405020304" pitchFamily="18" charset="0"/>
              </a:rPr>
              <a:t>Meta-learning </a:t>
            </a:r>
            <a:r>
              <a:rPr lang="zh-CN" altLang="en-US" dirty="0">
                <a:latin typeface="Times New Roman" panose="02020603050405020304" pitchFamily="18" charset="0"/>
                <a:cs typeface="Times New Roman" panose="02020603050405020304" pitchFamily="18" charset="0"/>
              </a:rPr>
              <a:t>中之前学习的 </a:t>
            </a:r>
            <a:r>
              <a:rPr lang="en-US" altLang="zh-CN" dirty="0">
                <a:latin typeface="Times New Roman" panose="02020603050405020304" pitchFamily="18" charset="0"/>
                <a:cs typeface="Times New Roman" panose="02020603050405020304" pitchFamily="18" charset="0"/>
              </a:rPr>
              <a:t>task </a:t>
            </a:r>
            <a:r>
              <a:rPr lang="zh-CN" altLang="en-US" dirty="0" smtClean="0">
                <a:latin typeface="Times New Roman" panose="02020603050405020304" pitchFamily="18" charset="0"/>
                <a:cs typeface="Times New Roman" panose="02020603050405020304" pitchFamily="18" charset="0"/>
              </a:rPr>
              <a:t>称为 </a:t>
            </a:r>
            <a:r>
              <a:rPr lang="en-US" altLang="zh-CN" dirty="0">
                <a:solidFill>
                  <a:srgbClr val="FF0000"/>
                </a:solidFill>
                <a:latin typeface="Times New Roman" panose="02020603050405020304" pitchFamily="18" charset="0"/>
                <a:cs typeface="Times New Roman" panose="02020603050405020304" pitchFamily="18" charset="0"/>
              </a:rPr>
              <a:t>meta-training task</a:t>
            </a:r>
            <a:r>
              <a:rPr lang="zh-CN" altLang="en-US" dirty="0" smtClean="0">
                <a:latin typeface="Times New Roman" panose="02020603050405020304" pitchFamily="18" charset="0"/>
                <a:cs typeface="Times New Roman" panose="02020603050405020304" pitchFamily="18" charset="0"/>
              </a:rPr>
              <a:t>，遇到</a:t>
            </a:r>
            <a:r>
              <a:rPr lang="zh-CN" altLang="en-US" dirty="0">
                <a:latin typeface="Times New Roman" panose="02020603050405020304" pitchFamily="18" charset="0"/>
                <a:cs typeface="Times New Roman" panose="02020603050405020304" pitchFamily="18" charset="0"/>
              </a:rPr>
              <a:t>的新的 </a:t>
            </a:r>
            <a:r>
              <a:rPr lang="en-US" altLang="zh-CN" dirty="0">
                <a:latin typeface="Times New Roman" panose="02020603050405020304" pitchFamily="18" charset="0"/>
                <a:cs typeface="Times New Roman" panose="02020603050405020304" pitchFamily="18" charset="0"/>
              </a:rPr>
              <a:t>task </a:t>
            </a:r>
            <a:r>
              <a:rPr lang="zh-CN" altLang="en-US" dirty="0">
                <a:latin typeface="Times New Roman" panose="02020603050405020304" pitchFamily="18" charset="0"/>
                <a:cs typeface="Times New Roman" panose="02020603050405020304" pitchFamily="18" charset="0"/>
              </a:rPr>
              <a:t>称为 </a:t>
            </a:r>
            <a:r>
              <a:rPr lang="en-US" altLang="zh-CN" dirty="0">
                <a:solidFill>
                  <a:srgbClr val="FF0000"/>
                </a:solidFill>
                <a:latin typeface="Times New Roman" panose="02020603050405020304" pitchFamily="18" charset="0"/>
                <a:cs typeface="Times New Roman" panose="02020603050405020304" pitchFamily="18" charset="0"/>
              </a:rPr>
              <a:t>meta-testing task</a:t>
            </a:r>
            <a:r>
              <a:rPr lang="zh-CN" altLang="en-US" dirty="0">
                <a:latin typeface="Times New Roman" panose="02020603050405020304" pitchFamily="18" charset="0"/>
                <a:cs typeface="Times New Roman" panose="02020603050405020304" pitchFamily="18" charset="0"/>
              </a:rPr>
              <a:t>。因为</a:t>
            </a:r>
            <a:r>
              <a:rPr lang="zh-CN" altLang="en-US" dirty="0">
                <a:solidFill>
                  <a:srgbClr val="FF0000"/>
                </a:solidFill>
                <a:latin typeface="Times New Roman" panose="02020603050405020304" pitchFamily="18" charset="0"/>
                <a:cs typeface="Times New Roman" panose="02020603050405020304" pitchFamily="18" charset="0"/>
              </a:rPr>
              <a:t>每一个 </a:t>
            </a:r>
            <a:r>
              <a:rPr lang="en-US" altLang="zh-CN" dirty="0">
                <a:solidFill>
                  <a:srgbClr val="FF0000"/>
                </a:solidFill>
                <a:latin typeface="Times New Roman" panose="02020603050405020304" pitchFamily="18" charset="0"/>
                <a:cs typeface="Times New Roman" panose="02020603050405020304" pitchFamily="18" charset="0"/>
              </a:rPr>
              <a:t>task </a:t>
            </a:r>
            <a:r>
              <a:rPr lang="zh-CN" altLang="en-US" dirty="0">
                <a:solidFill>
                  <a:srgbClr val="FF0000"/>
                </a:solidFill>
                <a:latin typeface="Times New Roman" panose="02020603050405020304" pitchFamily="18" charset="0"/>
                <a:cs typeface="Times New Roman" panose="02020603050405020304" pitchFamily="18" charset="0"/>
              </a:rPr>
              <a:t>都有自己的训练集和测试集</a:t>
            </a:r>
            <a:r>
              <a:rPr lang="zh-CN" altLang="en-US" dirty="0">
                <a:latin typeface="Times New Roman" panose="02020603050405020304" pitchFamily="18" charset="0"/>
                <a:cs typeface="Times New Roman" panose="02020603050405020304" pitchFamily="18" charset="0"/>
              </a:rPr>
              <a:t>，因此为了不引起混淆</a:t>
            </a:r>
            <a:r>
              <a:rPr lang="zh-CN" altLang="en-US" dirty="0" smtClean="0">
                <a:latin typeface="Times New Roman" panose="02020603050405020304" pitchFamily="18" charset="0"/>
                <a:cs typeface="Times New Roman" panose="02020603050405020304" pitchFamily="18" charset="0"/>
              </a:rPr>
              <a:t>，把 </a:t>
            </a:r>
            <a:r>
              <a:rPr lang="en-US" altLang="zh-CN" dirty="0">
                <a:solidFill>
                  <a:srgbClr val="FF0000"/>
                </a:solidFill>
                <a:latin typeface="Times New Roman" panose="02020603050405020304" pitchFamily="18" charset="0"/>
                <a:cs typeface="Times New Roman" panose="02020603050405020304" pitchFamily="18" charset="0"/>
              </a:rPr>
              <a:t>task </a:t>
            </a:r>
            <a:r>
              <a:rPr lang="zh-CN" altLang="en-US" dirty="0">
                <a:solidFill>
                  <a:srgbClr val="FF0000"/>
                </a:solidFill>
                <a:latin typeface="Times New Roman" panose="02020603050405020304" pitchFamily="18" charset="0"/>
                <a:cs typeface="Times New Roman" panose="02020603050405020304" pitchFamily="18" charset="0"/>
              </a:rPr>
              <a:t>内部的训练集和测试集一般称为 </a:t>
            </a:r>
            <a:r>
              <a:rPr lang="en-US" altLang="zh-CN" dirty="0">
                <a:solidFill>
                  <a:srgbClr val="FF0000"/>
                </a:solidFill>
                <a:latin typeface="Times New Roman" panose="02020603050405020304" pitchFamily="18" charset="0"/>
                <a:cs typeface="Times New Roman" panose="02020603050405020304" pitchFamily="18" charset="0"/>
              </a:rPr>
              <a:t>support set </a:t>
            </a:r>
            <a:r>
              <a:rPr lang="zh-CN" altLang="en-US" dirty="0">
                <a:solidFill>
                  <a:srgbClr val="FF0000"/>
                </a:solidFill>
                <a:latin typeface="Times New Roman" panose="02020603050405020304" pitchFamily="18" charset="0"/>
                <a:cs typeface="Times New Roman" panose="02020603050405020304" pitchFamily="18" charset="0"/>
              </a:rPr>
              <a:t>和 </a:t>
            </a:r>
            <a:r>
              <a:rPr lang="en-US" altLang="zh-CN" dirty="0">
                <a:solidFill>
                  <a:srgbClr val="FF0000"/>
                </a:solidFill>
                <a:latin typeface="Times New Roman" panose="02020603050405020304" pitchFamily="18" charset="0"/>
                <a:cs typeface="Times New Roman" panose="02020603050405020304" pitchFamily="18" charset="0"/>
              </a:rPr>
              <a:t>query </a:t>
            </a:r>
            <a:r>
              <a:rPr lang="en-US" altLang="zh-CN" dirty="0" smtClean="0">
                <a:solidFill>
                  <a:srgbClr val="FF0000"/>
                </a:solidFill>
                <a:latin typeface="Times New Roman" panose="02020603050405020304" pitchFamily="18" charset="0"/>
                <a:cs typeface="Times New Roman" panose="02020603050405020304" pitchFamily="18" charset="0"/>
              </a:rPr>
              <a:t>set</a:t>
            </a:r>
            <a:r>
              <a:rPr lang="zh-CN" altLang="en-US" dirty="0" smtClean="0">
                <a:latin typeface="Times New Roman" panose="02020603050405020304" pitchFamily="18" charset="0"/>
                <a:cs typeface="Times New Roman" panose="02020603050405020304" pitchFamily="18" charset="0"/>
              </a:rPr>
              <a:t>。</a:t>
            </a:r>
            <a:endParaRPr lang="en-US" altLang="zh-C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24445937"/>
      </p:ext>
    </p:extLst>
  </p:cSld>
  <p:clrMapOvr>
    <a:masterClrMapping/>
  </p:clrMapOvr>
  <p:transition spd="med" advTm="30169">
    <p:wipe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22"/>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2"/>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2" grpId="0"/>
      <p:bldP spid="2" grpId="0"/>
      <p:bldP spid="5" grpId="0"/>
      <p:bldP spid="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直接连接符 6"/>
          <p:cNvSpPr>
            <a:spLocks noChangeShapeType="1"/>
          </p:cNvSpPr>
          <p:nvPr/>
        </p:nvSpPr>
        <p:spPr bwMode="auto">
          <a:xfrm>
            <a:off x="905074" y="317650"/>
            <a:ext cx="1588" cy="512762"/>
          </a:xfrm>
          <a:prstGeom prst="line">
            <a:avLst/>
          </a:prstGeom>
          <a:noFill/>
          <a:ln w="76200">
            <a:solidFill>
              <a:schemeClr val="bg1">
                <a:lumMod val="75000"/>
              </a:schemeClr>
            </a:solidFill>
            <a:bevel/>
            <a:headEnd/>
            <a:tailEnd/>
          </a:ln>
          <a:extLst/>
        </p:spPr>
        <p:txBody>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eaLnBrk="1" hangingPunct="1">
              <a:defRPr/>
            </a:pPr>
            <a:endParaRPr lang="zh-CN" altLang="en-US"/>
          </a:p>
        </p:txBody>
      </p:sp>
      <p:sp>
        <p:nvSpPr>
          <p:cNvPr id="6150" name="TextBox 50"/>
          <p:cNvSpPr>
            <a:spLocks noChangeArrowheads="1"/>
          </p:cNvSpPr>
          <p:nvPr/>
        </p:nvSpPr>
        <p:spPr bwMode="auto">
          <a:xfrm>
            <a:off x="365325" y="258912"/>
            <a:ext cx="468313" cy="630238"/>
          </a:xfrm>
          <a:prstGeom prst="rect">
            <a:avLst/>
          </a:prstGeom>
          <a:noFill/>
          <a:ln w="9525">
            <a:noFill/>
            <a:miter lim="800000"/>
            <a:headEnd/>
            <a:tailEnd/>
          </a:ln>
        </p:spPr>
        <p:txBody>
          <a:bodyPr>
            <a:spAutoFit/>
          </a:bodyPr>
          <a:lstStyle/>
          <a:p>
            <a:pPr eaLnBrk="1" hangingPunct="1"/>
            <a:r>
              <a:rPr lang="en-US" altLang="zh-CN" sz="3500" dirty="0" smtClean="0">
                <a:solidFill>
                  <a:srgbClr val="FF0000"/>
                </a:solidFill>
                <a:latin typeface="Arial Black" pitchFamily="34" charset="0"/>
                <a:ea typeface="汉仪菱心体简"/>
                <a:cs typeface="汉仪菱心体简"/>
                <a:sym typeface="Arial Black" pitchFamily="34" charset="0"/>
              </a:rPr>
              <a:t>3</a:t>
            </a:r>
            <a:endParaRPr lang="zh-CN" altLang="en-US" sz="3500" dirty="0">
              <a:solidFill>
                <a:srgbClr val="FF0000"/>
              </a:solidFill>
              <a:latin typeface="Arial Black" pitchFamily="34" charset="0"/>
              <a:ea typeface="汉仪菱心体简"/>
              <a:cs typeface="汉仪菱心体简"/>
              <a:sym typeface="Arial Black" pitchFamily="34" charset="0"/>
            </a:endParaRPr>
          </a:p>
        </p:txBody>
      </p:sp>
      <p:sp>
        <p:nvSpPr>
          <p:cNvPr id="6152" name="AutoShape 8" descr="http://img5.imgtn.bdimg.com/it/u=2389761677,3603769486&amp;fm=11&amp;gp=0.jpg"/>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6154" name="AutoShape 10" descr="http://img5.imgtn.bdimg.com/it/u=2389761677,3603769486&amp;fm=11&amp;gp=0.jpg"/>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21" name="Text Box 27"/>
          <p:cNvSpPr txBox="1">
            <a:spLocks noChangeArrowheads="1"/>
          </p:cNvSpPr>
          <p:nvPr/>
        </p:nvSpPr>
        <p:spPr bwMode="auto">
          <a:xfrm>
            <a:off x="911424" y="360512"/>
            <a:ext cx="4254500" cy="400110"/>
          </a:xfrm>
          <a:prstGeom prst="rect">
            <a:avLst/>
          </a:prstGeom>
          <a:noFill/>
          <a:ln w="9525">
            <a:noFill/>
            <a:miter lim="800000"/>
            <a:headEnd/>
            <a:tailEnd/>
          </a:ln>
        </p:spPr>
        <p:txBody>
          <a:bodyPr>
            <a:spAutoFit/>
          </a:bodyPr>
          <a:lstStyle/>
          <a:p>
            <a:r>
              <a:rPr lang="en-US" altLang="zh-CN" sz="2000" dirty="0" smtClean="0">
                <a:latin typeface="Times New Roman" panose="02020603050405020304" pitchFamily="18" charset="0"/>
                <a:ea typeface="黑体" panose="02010609060101010101" pitchFamily="49" charset="-122"/>
                <a:cs typeface="Times New Roman" panose="02020603050405020304" pitchFamily="18" charset="0"/>
              </a:rPr>
              <a:t>Meta learning</a:t>
            </a:r>
            <a:endParaRPr lang="en-US" altLang="zh-CN" sz="2000" b="1"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2" name="矩形 21"/>
          <p:cNvSpPr/>
          <p:nvPr/>
        </p:nvSpPr>
        <p:spPr>
          <a:xfrm>
            <a:off x="489263" y="1190717"/>
            <a:ext cx="10481395" cy="461665"/>
          </a:xfrm>
          <a:prstGeom prst="rect">
            <a:avLst/>
          </a:prstGeom>
        </p:spPr>
        <p:txBody>
          <a:bodyPr wrap="none">
            <a:spAutoFit/>
          </a:bodyPr>
          <a:lstStyle/>
          <a:p>
            <a:r>
              <a:rPr lang="en-US" altLang="zh-CN" sz="2400" dirty="0">
                <a:solidFill>
                  <a:srgbClr val="1A1A1A"/>
                </a:solidFill>
                <a:latin typeface="Times New Roman" panose="02020603050405020304" pitchFamily="18" charset="0"/>
                <a:cs typeface="Times New Roman" panose="02020603050405020304" pitchFamily="18" charset="0"/>
              </a:rPr>
              <a:t>Model-Agnostic Meta-Learning for Fast Adaptation of Deep Networks</a:t>
            </a:r>
            <a:r>
              <a:rPr lang="zh-CN" altLang="en-US" sz="2400" dirty="0" smtClean="0">
                <a:solidFill>
                  <a:srgbClr val="1A1A1A"/>
                </a:solidFill>
                <a:latin typeface="Times New Roman" panose="02020603050405020304" pitchFamily="18" charset="0"/>
                <a:cs typeface="Times New Roman" panose="02020603050405020304" pitchFamily="18" charset="0"/>
              </a:rPr>
              <a:t>（</a:t>
            </a:r>
            <a:r>
              <a:rPr lang="en-US" altLang="zh-CN" sz="2400" dirty="0" smtClean="0">
                <a:solidFill>
                  <a:srgbClr val="1A1A1A"/>
                </a:solidFill>
                <a:latin typeface="Times New Roman" panose="02020603050405020304" pitchFamily="18" charset="0"/>
                <a:cs typeface="Times New Roman" panose="02020603050405020304" pitchFamily="18" charset="0"/>
              </a:rPr>
              <a:t>MAML</a:t>
            </a:r>
            <a:r>
              <a:rPr lang="zh-CN" altLang="en-US" sz="2400" dirty="0" smtClean="0">
                <a:solidFill>
                  <a:srgbClr val="1A1A1A"/>
                </a:solidFill>
                <a:latin typeface="Times New Roman" panose="02020603050405020304" pitchFamily="18" charset="0"/>
                <a:cs typeface="Times New Roman" panose="02020603050405020304" pitchFamily="18" charset="0"/>
              </a:rPr>
              <a:t>）</a:t>
            </a:r>
            <a:endParaRPr lang="zh-CN" altLang="en-US" sz="2400" dirty="0">
              <a:latin typeface="Times New Roman" panose="02020603050405020304" pitchFamily="18" charset="0"/>
              <a:cs typeface="Times New Roman" panose="02020603050405020304" pitchFamily="18" charset="0"/>
            </a:endParaRPr>
          </a:p>
        </p:txBody>
      </p:sp>
      <p:graphicFrame>
        <p:nvGraphicFramePr>
          <p:cNvPr id="16" name="表格 15"/>
          <p:cNvGraphicFramePr>
            <a:graphicFrameLocks noGrp="1"/>
          </p:cNvGraphicFramePr>
          <p:nvPr>
            <p:extLst>
              <p:ext uri="{D42A27DB-BD31-4B8C-83A1-F6EECF244321}">
                <p14:modId xmlns:p14="http://schemas.microsoft.com/office/powerpoint/2010/main" val="2805912081"/>
              </p:ext>
            </p:extLst>
          </p:nvPr>
        </p:nvGraphicFramePr>
        <p:xfrm>
          <a:off x="2984235" y="2492896"/>
          <a:ext cx="8128000" cy="1112520"/>
        </p:xfrm>
        <a:graphic>
          <a:graphicData uri="http://schemas.openxmlformats.org/drawingml/2006/table">
            <a:tbl>
              <a:tblPr firstRow="1" bandRow="1">
                <a:tableStyleId>{5C22544A-7EE6-4342-B048-85BDC9FD1C3A}</a:tableStyleId>
              </a:tblPr>
              <a:tblGrid>
                <a:gridCol w="4064000"/>
                <a:gridCol w="4064000"/>
              </a:tblGrid>
              <a:tr h="370840">
                <a:tc>
                  <a:txBody>
                    <a:bodyPr/>
                    <a:lstStyle/>
                    <a:p>
                      <a:r>
                        <a:rPr lang="en-US" altLang="zh-CN" dirty="0" smtClean="0">
                          <a:solidFill>
                            <a:schemeClr val="tx1"/>
                          </a:solidFill>
                        </a:rPr>
                        <a:t>Support set </a:t>
                      </a:r>
                      <a:endParaRPr lang="zh-CN" altLang="en-US" dirty="0">
                        <a:solidFill>
                          <a:schemeClr val="tx1"/>
                        </a:solidFill>
                      </a:endParaRPr>
                    </a:p>
                  </a:txBody>
                  <a:tcPr/>
                </a:tc>
                <a:tc>
                  <a:txBody>
                    <a:bodyPr/>
                    <a:lstStyle/>
                    <a:p>
                      <a:r>
                        <a:rPr lang="en-US" altLang="zh-CN" dirty="0" smtClean="0">
                          <a:solidFill>
                            <a:schemeClr val="tx1"/>
                          </a:solidFill>
                        </a:rPr>
                        <a:t>Query set </a:t>
                      </a:r>
                      <a:endParaRPr lang="zh-CN" altLang="en-US" dirty="0">
                        <a:solidFill>
                          <a:schemeClr val="tx1"/>
                        </a:solidFill>
                      </a:endParaRPr>
                    </a:p>
                  </a:txBody>
                  <a:tcPr/>
                </a:tc>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1" dirty="0" smtClean="0"/>
                        <a:t>Support set </a:t>
                      </a:r>
                      <a:endParaRPr lang="zh-CN" altLang="en-US" b="1" dirty="0" smtClean="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1" dirty="0" smtClean="0"/>
                        <a:t>Query set </a:t>
                      </a:r>
                      <a:endParaRPr lang="zh-CN" altLang="en-US" b="1" dirty="0" smtClean="0"/>
                    </a:p>
                  </a:txBody>
                  <a:tcPr/>
                </a:tc>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1" dirty="0" smtClean="0"/>
                        <a:t>Support set </a:t>
                      </a:r>
                      <a:endParaRPr lang="zh-CN" altLang="en-US" b="1" dirty="0" smtClean="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1" dirty="0" smtClean="0"/>
                        <a:t>Query set </a:t>
                      </a:r>
                      <a:endParaRPr lang="zh-CN" altLang="en-US" b="1" dirty="0" smtClean="0"/>
                    </a:p>
                  </a:txBody>
                  <a:tcPr/>
                </a:tc>
              </a:tr>
            </a:tbl>
          </a:graphicData>
        </a:graphic>
      </p:graphicFrame>
      <p:graphicFrame>
        <p:nvGraphicFramePr>
          <p:cNvPr id="4" name="表格 3"/>
          <p:cNvGraphicFramePr>
            <a:graphicFrameLocks noGrp="1"/>
          </p:cNvGraphicFramePr>
          <p:nvPr>
            <p:extLst>
              <p:ext uri="{D42A27DB-BD31-4B8C-83A1-F6EECF244321}">
                <p14:modId xmlns:p14="http://schemas.microsoft.com/office/powerpoint/2010/main" val="2271539736"/>
              </p:ext>
            </p:extLst>
          </p:nvPr>
        </p:nvGraphicFramePr>
        <p:xfrm>
          <a:off x="3008560" y="4127665"/>
          <a:ext cx="8128000" cy="370840"/>
        </p:xfrm>
        <a:graphic>
          <a:graphicData uri="http://schemas.openxmlformats.org/drawingml/2006/table">
            <a:tbl>
              <a:tblPr firstRow="1" bandRow="1">
                <a:tableStyleId>{5C22544A-7EE6-4342-B048-85BDC9FD1C3A}</a:tableStyleId>
              </a:tblPr>
              <a:tblGrid>
                <a:gridCol w="4064000"/>
                <a:gridCol w="4064000"/>
              </a:tblGrid>
              <a:tr h="370840">
                <a:tc>
                  <a:txBody>
                    <a:bodyPr/>
                    <a:lstStyle/>
                    <a:p>
                      <a:r>
                        <a:rPr lang="en-US" altLang="zh-CN" dirty="0" smtClean="0">
                          <a:solidFill>
                            <a:schemeClr val="tx1"/>
                          </a:solidFill>
                        </a:rPr>
                        <a:t>Support set </a:t>
                      </a:r>
                      <a:endParaRPr lang="zh-CN" altLang="en-US" dirty="0">
                        <a:solidFill>
                          <a:schemeClr val="tx1"/>
                        </a:solidFill>
                      </a:endParaRPr>
                    </a:p>
                  </a:txBody>
                  <a:tcPr>
                    <a:solidFill>
                      <a:schemeClr val="accent1"/>
                    </a:solidFill>
                  </a:tcPr>
                </a:tc>
                <a:tc>
                  <a:txBody>
                    <a:bodyPr/>
                    <a:lstStyle/>
                    <a:p>
                      <a:r>
                        <a:rPr lang="en-US" altLang="zh-CN" dirty="0" smtClean="0">
                          <a:solidFill>
                            <a:schemeClr val="tx1"/>
                          </a:solidFill>
                        </a:rPr>
                        <a:t>Query set</a:t>
                      </a:r>
                      <a:endParaRPr lang="zh-CN" altLang="en-US" dirty="0">
                        <a:solidFill>
                          <a:schemeClr val="tx1"/>
                        </a:solidFill>
                      </a:endParaRPr>
                    </a:p>
                  </a:txBody>
                  <a:tcPr>
                    <a:solidFill>
                      <a:srgbClr val="FF0000"/>
                    </a:solidFill>
                  </a:tcPr>
                </a:tc>
              </a:tr>
            </a:tbl>
          </a:graphicData>
        </a:graphic>
      </p:graphicFrame>
      <p:sp>
        <p:nvSpPr>
          <p:cNvPr id="5" name="文本框 4"/>
          <p:cNvSpPr txBox="1"/>
          <p:nvPr/>
        </p:nvSpPr>
        <p:spPr>
          <a:xfrm>
            <a:off x="6760163" y="3605416"/>
            <a:ext cx="677108" cy="475358"/>
          </a:xfrm>
          <a:prstGeom prst="rect">
            <a:avLst/>
          </a:prstGeom>
          <a:noFill/>
        </p:spPr>
        <p:txBody>
          <a:bodyPr vert="eaVert" wrap="square" rtlCol="0">
            <a:spAutoFit/>
          </a:bodyPr>
          <a:lstStyle/>
          <a:p>
            <a:r>
              <a:rPr lang="en-US" altLang="zh-CN" sz="3200" b="1" dirty="0" smtClean="0"/>
              <a:t>...</a:t>
            </a:r>
            <a:endParaRPr lang="zh-CN" altLang="en-US" sz="3200" b="1" dirty="0"/>
          </a:p>
        </p:txBody>
      </p:sp>
      <p:sp>
        <p:nvSpPr>
          <p:cNvPr id="9" name="矩形 8"/>
          <p:cNvSpPr/>
          <p:nvPr/>
        </p:nvSpPr>
        <p:spPr>
          <a:xfrm>
            <a:off x="1981919" y="5323615"/>
            <a:ext cx="8402720" cy="461665"/>
          </a:xfrm>
          <a:prstGeom prst="rect">
            <a:avLst/>
          </a:prstGeom>
        </p:spPr>
        <p:txBody>
          <a:bodyPr wrap="square">
            <a:spAutoFit/>
          </a:bodyPr>
          <a:lstStyle/>
          <a:p>
            <a:r>
              <a:rPr lang="zh-CN" altLang="en-US" sz="2400" dirty="0">
                <a:latin typeface="Times New Roman" panose="02020603050405020304" pitchFamily="18" charset="0"/>
                <a:cs typeface="Times New Roman" panose="02020603050405020304" pitchFamily="18" charset="0"/>
              </a:rPr>
              <a:t>把 </a:t>
            </a:r>
            <a:r>
              <a:rPr lang="en-US" altLang="zh-CN" sz="2400" dirty="0">
                <a:latin typeface="Times New Roman" panose="02020603050405020304" pitchFamily="18" charset="0"/>
                <a:cs typeface="Times New Roman" panose="02020603050405020304" pitchFamily="18" charset="0"/>
              </a:rPr>
              <a:t>task </a:t>
            </a:r>
            <a:r>
              <a:rPr lang="zh-CN" altLang="en-US" sz="2400" dirty="0">
                <a:latin typeface="Times New Roman" panose="02020603050405020304" pitchFamily="18" charset="0"/>
                <a:cs typeface="Times New Roman" panose="02020603050405020304" pitchFamily="18" charset="0"/>
              </a:rPr>
              <a:t>内部的训练集和测试集一般称为 </a:t>
            </a:r>
            <a:r>
              <a:rPr lang="en-US" altLang="zh-CN" sz="2400" dirty="0">
                <a:latin typeface="Times New Roman" panose="02020603050405020304" pitchFamily="18" charset="0"/>
                <a:cs typeface="Times New Roman" panose="02020603050405020304" pitchFamily="18" charset="0"/>
              </a:rPr>
              <a:t>support set </a:t>
            </a:r>
            <a:r>
              <a:rPr lang="zh-CN" altLang="en-US" sz="2400" dirty="0">
                <a:latin typeface="Times New Roman" panose="02020603050405020304" pitchFamily="18" charset="0"/>
                <a:cs typeface="Times New Roman" panose="02020603050405020304" pitchFamily="18" charset="0"/>
              </a:rPr>
              <a:t>和 </a:t>
            </a:r>
            <a:r>
              <a:rPr lang="en-US" altLang="zh-CN" sz="2400" dirty="0">
                <a:latin typeface="Times New Roman" panose="02020603050405020304" pitchFamily="18" charset="0"/>
                <a:cs typeface="Times New Roman" panose="02020603050405020304" pitchFamily="18" charset="0"/>
              </a:rPr>
              <a:t>query set</a:t>
            </a:r>
          </a:p>
        </p:txBody>
      </p:sp>
      <p:sp>
        <p:nvSpPr>
          <p:cNvPr id="14" name="左大括号 13"/>
          <p:cNvSpPr/>
          <p:nvPr/>
        </p:nvSpPr>
        <p:spPr>
          <a:xfrm>
            <a:off x="2744274" y="2492896"/>
            <a:ext cx="95945" cy="111252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5" name="文本框 14"/>
          <p:cNvSpPr txBox="1"/>
          <p:nvPr/>
        </p:nvSpPr>
        <p:spPr>
          <a:xfrm>
            <a:off x="551713" y="2864490"/>
            <a:ext cx="2016225" cy="369332"/>
          </a:xfrm>
          <a:prstGeom prst="rect">
            <a:avLst/>
          </a:prstGeom>
          <a:noFill/>
        </p:spPr>
        <p:txBody>
          <a:bodyPr wrap="square" rtlCol="0">
            <a:spAutoFit/>
          </a:bodyPr>
          <a:lstStyle/>
          <a:p>
            <a:r>
              <a:rPr lang="en-US" altLang="zh-CN" dirty="0" smtClean="0"/>
              <a:t>Meta-train task</a:t>
            </a:r>
            <a:endParaRPr lang="zh-CN" altLang="en-US" dirty="0"/>
          </a:p>
        </p:txBody>
      </p:sp>
      <p:sp>
        <p:nvSpPr>
          <p:cNvPr id="23" name="文本框 22"/>
          <p:cNvSpPr txBox="1"/>
          <p:nvPr/>
        </p:nvSpPr>
        <p:spPr>
          <a:xfrm>
            <a:off x="551713" y="4080774"/>
            <a:ext cx="2016225" cy="369332"/>
          </a:xfrm>
          <a:prstGeom prst="rect">
            <a:avLst/>
          </a:prstGeom>
          <a:noFill/>
        </p:spPr>
        <p:txBody>
          <a:bodyPr wrap="square" rtlCol="0">
            <a:spAutoFit/>
          </a:bodyPr>
          <a:lstStyle/>
          <a:p>
            <a:r>
              <a:rPr lang="en-US" altLang="zh-CN" dirty="0" smtClean="0"/>
              <a:t>Meta-test task</a:t>
            </a:r>
            <a:endParaRPr lang="zh-CN" altLang="en-US" dirty="0"/>
          </a:p>
        </p:txBody>
      </p:sp>
      <p:sp>
        <p:nvSpPr>
          <p:cNvPr id="2" name="矩形 1"/>
          <p:cNvSpPr/>
          <p:nvPr/>
        </p:nvSpPr>
        <p:spPr>
          <a:xfrm>
            <a:off x="1086729" y="1670048"/>
            <a:ext cx="3903889" cy="369332"/>
          </a:xfrm>
          <a:prstGeom prst="rect">
            <a:avLst/>
          </a:prstGeom>
        </p:spPr>
        <p:txBody>
          <a:bodyPr wrap="none">
            <a:spAutoFit/>
          </a:bodyPr>
          <a:lstStyle/>
          <a:p>
            <a:r>
              <a:rPr lang="zh-CN" altLang="en-US" dirty="0">
                <a:solidFill>
                  <a:srgbClr val="000000"/>
                </a:solidFill>
                <a:latin typeface="Verdana" panose="020B0604030504040204" pitchFamily="34" charset="0"/>
              </a:rPr>
              <a:t>学习优化器（</a:t>
            </a:r>
            <a:r>
              <a:rPr lang="en-US" altLang="zh-CN" dirty="0">
                <a:solidFill>
                  <a:srgbClr val="000000"/>
                </a:solidFill>
                <a:latin typeface="Verdana" panose="020B0604030504040204" pitchFamily="34" charset="0"/>
              </a:rPr>
              <a:t>learning optimizer</a:t>
            </a:r>
            <a:r>
              <a:rPr lang="zh-CN" altLang="en-US" dirty="0">
                <a:solidFill>
                  <a:srgbClr val="000000"/>
                </a:solidFill>
                <a:latin typeface="Verdana" panose="020B0604030504040204" pitchFamily="34" charset="0"/>
              </a:rPr>
              <a:t>）</a:t>
            </a:r>
            <a:endParaRPr lang="zh-CN" altLang="en-US" dirty="0"/>
          </a:p>
        </p:txBody>
      </p:sp>
    </p:spTree>
    <p:extLst>
      <p:ext uri="{BB962C8B-B14F-4D97-AF65-F5344CB8AC3E}">
        <p14:creationId xmlns:p14="http://schemas.microsoft.com/office/powerpoint/2010/main" val="3416319481"/>
      </p:ext>
    </p:extLst>
  </p:cSld>
  <p:clrMapOvr>
    <a:masterClrMapping/>
  </p:clrMapOvr>
  <p:transition spd="med" advTm="30169">
    <p:wipe dir="d"/>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Text Box 27"/>
          <p:cNvSpPr txBox="1">
            <a:spLocks noChangeArrowheads="1"/>
          </p:cNvSpPr>
          <p:nvPr/>
        </p:nvSpPr>
        <p:spPr bwMode="auto">
          <a:xfrm>
            <a:off x="911424" y="360512"/>
            <a:ext cx="4254500" cy="400110"/>
          </a:xfrm>
          <a:prstGeom prst="rect">
            <a:avLst/>
          </a:prstGeom>
          <a:noFill/>
          <a:ln w="9525">
            <a:noFill/>
            <a:miter lim="800000"/>
            <a:headEnd/>
            <a:tailEnd/>
          </a:ln>
        </p:spPr>
        <p:txBody>
          <a:bodyPr>
            <a:spAutoFit/>
          </a:bodyPr>
          <a:lstStyle/>
          <a:p>
            <a:r>
              <a:rPr lang="en-US" altLang="zh-CN" sz="2000" dirty="0" smtClean="0">
                <a:latin typeface="Times New Roman" panose="02020603050405020304" pitchFamily="18" charset="0"/>
                <a:ea typeface="黑体" panose="02010609060101010101" pitchFamily="49" charset="-122"/>
                <a:cs typeface="Times New Roman" panose="02020603050405020304" pitchFamily="18" charset="0"/>
              </a:rPr>
              <a:t>Meta learning</a:t>
            </a:r>
            <a:endParaRPr lang="en-US" altLang="zh-CN" sz="2000" b="1"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7" name="直接连接符 6"/>
          <p:cNvSpPr>
            <a:spLocks noChangeShapeType="1"/>
          </p:cNvSpPr>
          <p:nvPr/>
        </p:nvSpPr>
        <p:spPr bwMode="auto">
          <a:xfrm>
            <a:off x="905074" y="317650"/>
            <a:ext cx="1588" cy="512762"/>
          </a:xfrm>
          <a:prstGeom prst="line">
            <a:avLst/>
          </a:prstGeom>
          <a:noFill/>
          <a:ln w="76200">
            <a:solidFill>
              <a:schemeClr val="bg1">
                <a:lumMod val="75000"/>
              </a:schemeClr>
            </a:solidFill>
            <a:bevel/>
            <a:headEnd/>
            <a:tailEnd/>
          </a:ln>
          <a:extLst/>
        </p:spPr>
        <p:txBody>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eaLnBrk="1" hangingPunct="1">
              <a:defRPr/>
            </a:pPr>
            <a:endParaRPr lang="zh-CN" altLang="en-US"/>
          </a:p>
        </p:txBody>
      </p:sp>
      <p:sp>
        <p:nvSpPr>
          <p:cNvPr id="6150" name="TextBox 50"/>
          <p:cNvSpPr>
            <a:spLocks noChangeArrowheads="1"/>
          </p:cNvSpPr>
          <p:nvPr/>
        </p:nvSpPr>
        <p:spPr bwMode="auto">
          <a:xfrm>
            <a:off x="365325" y="258912"/>
            <a:ext cx="468313" cy="630238"/>
          </a:xfrm>
          <a:prstGeom prst="rect">
            <a:avLst/>
          </a:prstGeom>
          <a:noFill/>
          <a:ln w="9525">
            <a:noFill/>
            <a:miter lim="800000"/>
            <a:headEnd/>
            <a:tailEnd/>
          </a:ln>
        </p:spPr>
        <p:txBody>
          <a:bodyPr>
            <a:spAutoFit/>
          </a:bodyPr>
          <a:lstStyle/>
          <a:p>
            <a:pPr eaLnBrk="1" hangingPunct="1"/>
            <a:r>
              <a:rPr lang="en-US" altLang="zh-CN" sz="3500" dirty="0" smtClean="0">
                <a:solidFill>
                  <a:srgbClr val="FF0000"/>
                </a:solidFill>
                <a:latin typeface="Arial Black" pitchFamily="34" charset="0"/>
                <a:ea typeface="汉仪菱心体简"/>
                <a:cs typeface="汉仪菱心体简"/>
                <a:sym typeface="Arial Black" pitchFamily="34" charset="0"/>
              </a:rPr>
              <a:t>3</a:t>
            </a:r>
            <a:endParaRPr lang="zh-CN" altLang="en-US" sz="3500" dirty="0">
              <a:solidFill>
                <a:srgbClr val="FF0000"/>
              </a:solidFill>
              <a:latin typeface="Arial Black" pitchFamily="34" charset="0"/>
              <a:ea typeface="汉仪菱心体简"/>
              <a:cs typeface="汉仪菱心体简"/>
              <a:sym typeface="Arial Black" pitchFamily="34" charset="0"/>
            </a:endParaRPr>
          </a:p>
        </p:txBody>
      </p:sp>
      <p:sp>
        <p:nvSpPr>
          <p:cNvPr id="6152" name="AutoShape 8" descr="http://img5.imgtn.bdimg.com/it/u=2389761677,3603769486&amp;fm=11&amp;gp=0.jpg"/>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6154" name="AutoShape 10" descr="http://img5.imgtn.bdimg.com/it/u=2389761677,3603769486&amp;fm=11&amp;gp=0.jpg"/>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4" name="矩形 3"/>
          <p:cNvSpPr/>
          <p:nvPr/>
        </p:nvSpPr>
        <p:spPr>
          <a:xfrm>
            <a:off x="489263" y="1190717"/>
            <a:ext cx="10481395" cy="461665"/>
          </a:xfrm>
          <a:prstGeom prst="rect">
            <a:avLst/>
          </a:prstGeom>
        </p:spPr>
        <p:txBody>
          <a:bodyPr wrap="none">
            <a:spAutoFit/>
          </a:bodyPr>
          <a:lstStyle/>
          <a:p>
            <a:r>
              <a:rPr lang="en-US" altLang="zh-CN" sz="2400" dirty="0">
                <a:solidFill>
                  <a:srgbClr val="1A1A1A"/>
                </a:solidFill>
                <a:latin typeface="Times New Roman" panose="02020603050405020304" pitchFamily="18" charset="0"/>
                <a:cs typeface="Times New Roman" panose="02020603050405020304" pitchFamily="18" charset="0"/>
              </a:rPr>
              <a:t>Model-Agnostic Meta-Learning for Fast Adaptation of Deep Networks</a:t>
            </a:r>
            <a:r>
              <a:rPr lang="zh-CN" altLang="en-US" sz="2400" dirty="0" smtClean="0">
                <a:solidFill>
                  <a:srgbClr val="1A1A1A"/>
                </a:solidFill>
                <a:latin typeface="Times New Roman" panose="02020603050405020304" pitchFamily="18" charset="0"/>
                <a:cs typeface="Times New Roman" panose="02020603050405020304" pitchFamily="18" charset="0"/>
              </a:rPr>
              <a:t>（</a:t>
            </a:r>
            <a:r>
              <a:rPr lang="en-US" altLang="zh-CN" sz="2400" dirty="0" smtClean="0">
                <a:solidFill>
                  <a:srgbClr val="1A1A1A"/>
                </a:solidFill>
                <a:latin typeface="Times New Roman" panose="02020603050405020304" pitchFamily="18" charset="0"/>
                <a:cs typeface="Times New Roman" panose="02020603050405020304" pitchFamily="18" charset="0"/>
              </a:rPr>
              <a:t>MAML</a:t>
            </a:r>
            <a:r>
              <a:rPr lang="zh-CN" altLang="en-US" sz="2400" dirty="0" smtClean="0">
                <a:solidFill>
                  <a:srgbClr val="1A1A1A"/>
                </a:solidFill>
                <a:latin typeface="Times New Roman" panose="02020603050405020304" pitchFamily="18" charset="0"/>
                <a:cs typeface="Times New Roman" panose="02020603050405020304" pitchFamily="18" charset="0"/>
              </a:rPr>
              <a:t>）</a:t>
            </a:r>
            <a:endParaRPr lang="zh-CN" altLang="en-US" sz="2400" dirty="0">
              <a:latin typeface="Times New Roman" panose="02020603050405020304" pitchFamily="18" charset="0"/>
              <a:cs typeface="Times New Roman" panose="02020603050405020304" pitchFamily="18" charset="0"/>
            </a:endParaRPr>
          </a:p>
        </p:txBody>
      </p:sp>
      <p:sp>
        <p:nvSpPr>
          <p:cNvPr id="3" name="AutoShape 2" descr="[公式]"/>
          <p:cNvSpPr>
            <a:spLocks noChangeAspect="1" noChangeArrowheads="1"/>
          </p:cNvSpPr>
          <p:nvPr/>
        </p:nvSpPr>
        <p:spPr bwMode="auto">
          <a:xfrm>
            <a:off x="2124274" y="256445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 name="AutoShape 3" descr="[公式]"/>
          <p:cNvSpPr>
            <a:spLocks noChangeAspect="1" noChangeArrowheads="1"/>
          </p:cNvSpPr>
          <p:nvPr/>
        </p:nvSpPr>
        <p:spPr bwMode="auto">
          <a:xfrm>
            <a:off x="3619699" y="256445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AutoShape 4" descr="[公式]"/>
          <p:cNvSpPr>
            <a:spLocks noChangeAspect="1" noChangeArrowheads="1"/>
          </p:cNvSpPr>
          <p:nvPr/>
        </p:nvSpPr>
        <p:spPr bwMode="auto">
          <a:xfrm>
            <a:off x="4222949" y="256445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 name="AutoShape 5" descr="[公式]"/>
          <p:cNvSpPr>
            <a:spLocks noChangeAspect="1" noChangeArrowheads="1"/>
          </p:cNvSpPr>
          <p:nvPr/>
        </p:nvSpPr>
        <p:spPr bwMode="auto">
          <a:xfrm>
            <a:off x="7440812" y="256445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grpSp>
        <p:nvGrpSpPr>
          <p:cNvPr id="14" name="组合 13"/>
          <p:cNvGrpSpPr/>
          <p:nvPr/>
        </p:nvGrpSpPr>
        <p:grpSpPr>
          <a:xfrm>
            <a:off x="0" y="1639654"/>
            <a:ext cx="12745416" cy="923330"/>
            <a:chOff x="263352" y="2026406"/>
            <a:chExt cx="11521280" cy="923330"/>
          </a:xfrm>
        </p:grpSpPr>
        <p:sp>
          <p:nvSpPr>
            <p:cNvPr id="9" name="文本框 8"/>
            <p:cNvSpPr txBox="1"/>
            <p:nvPr/>
          </p:nvSpPr>
          <p:spPr>
            <a:xfrm>
              <a:off x="263352" y="2026406"/>
              <a:ext cx="11521280" cy="923330"/>
            </a:xfrm>
            <a:prstGeom prst="rect">
              <a:avLst/>
            </a:prstGeom>
            <a:noFill/>
          </p:spPr>
          <p:txBody>
            <a:bodyPr wrap="square" rtlCol="0">
              <a:spAutoFit/>
            </a:bodyPr>
            <a:lstStyle/>
            <a:p>
              <a:pPr>
                <a:lnSpc>
                  <a:spcPct val="150000"/>
                </a:lnSpc>
              </a:pPr>
              <a:r>
                <a:rPr lang="en-US" altLang="zh-CN" dirty="0" smtClean="0"/>
                <a:t>        MAML</a:t>
              </a:r>
              <a:r>
                <a:rPr lang="zh-CN" altLang="en-US" dirty="0" smtClean="0"/>
                <a:t>首先利用                 的数据集训练元模型           ，再在               的数据集上精调（</a:t>
              </a:r>
              <a:r>
                <a:rPr lang="en-US" altLang="zh-CN" dirty="0" smtClean="0"/>
                <a:t>fine-tune</a:t>
              </a:r>
              <a:r>
                <a:rPr lang="zh-CN" altLang="en-US" dirty="0" smtClean="0"/>
                <a:t>）得到最终的模型                        </a:t>
              </a:r>
              <a:r>
                <a:rPr lang="en-US" altLang="zh-CN" dirty="0" smtClean="0"/>
                <a:t>	     </a:t>
              </a:r>
              <a:r>
                <a:rPr lang="zh-CN" altLang="en-US" dirty="0" smtClean="0"/>
                <a:t>。</a:t>
              </a:r>
              <a:endParaRPr lang="zh-CN" altLang="en-US" dirty="0"/>
            </a:p>
          </p:txBody>
        </p:sp>
        <p:pic>
          <p:nvPicPr>
            <p:cNvPr id="10" name="图片 9"/>
            <p:cNvPicPr>
              <a:picLocks noChangeAspect="1"/>
            </p:cNvPicPr>
            <p:nvPr/>
          </p:nvPicPr>
          <p:blipFill>
            <a:blip r:embed="rId3"/>
            <a:stretch>
              <a:fillRect/>
            </a:stretch>
          </p:blipFill>
          <p:spPr>
            <a:xfrm>
              <a:off x="2263468" y="2167849"/>
              <a:ext cx="952500" cy="257175"/>
            </a:xfrm>
            <a:prstGeom prst="rect">
              <a:avLst/>
            </a:prstGeom>
          </p:spPr>
        </p:pic>
        <p:pic>
          <p:nvPicPr>
            <p:cNvPr id="11" name="图片 10"/>
            <p:cNvPicPr>
              <a:picLocks noChangeAspect="1"/>
            </p:cNvPicPr>
            <p:nvPr/>
          </p:nvPicPr>
          <p:blipFill>
            <a:blip r:embed="rId4"/>
            <a:stretch>
              <a:fillRect/>
            </a:stretch>
          </p:blipFill>
          <p:spPr>
            <a:xfrm>
              <a:off x="5080158" y="2165722"/>
              <a:ext cx="628650" cy="295275"/>
            </a:xfrm>
            <a:prstGeom prst="rect">
              <a:avLst/>
            </a:prstGeom>
          </p:spPr>
        </p:pic>
        <p:pic>
          <p:nvPicPr>
            <p:cNvPr id="12" name="图片 11"/>
            <p:cNvPicPr>
              <a:picLocks noChangeAspect="1"/>
            </p:cNvPicPr>
            <p:nvPr/>
          </p:nvPicPr>
          <p:blipFill>
            <a:blip r:embed="rId5"/>
            <a:stretch>
              <a:fillRect/>
            </a:stretch>
          </p:blipFill>
          <p:spPr>
            <a:xfrm>
              <a:off x="6343300" y="2177671"/>
              <a:ext cx="809625" cy="266700"/>
            </a:xfrm>
            <a:prstGeom prst="rect">
              <a:avLst/>
            </a:prstGeom>
          </p:spPr>
        </p:pic>
        <p:pic>
          <p:nvPicPr>
            <p:cNvPr id="13" name="图片 12"/>
            <p:cNvPicPr>
              <a:picLocks noChangeAspect="1"/>
            </p:cNvPicPr>
            <p:nvPr/>
          </p:nvPicPr>
          <p:blipFill>
            <a:blip r:embed="rId6"/>
            <a:stretch>
              <a:fillRect/>
            </a:stretch>
          </p:blipFill>
          <p:spPr>
            <a:xfrm>
              <a:off x="383070" y="2597256"/>
              <a:ext cx="1019175" cy="266700"/>
            </a:xfrm>
            <a:prstGeom prst="rect">
              <a:avLst/>
            </a:prstGeom>
          </p:spPr>
        </p:pic>
      </p:grpSp>
      <p:grpSp>
        <p:nvGrpSpPr>
          <p:cNvPr id="21" name="组合 20"/>
          <p:cNvGrpSpPr/>
          <p:nvPr/>
        </p:nvGrpSpPr>
        <p:grpSpPr>
          <a:xfrm>
            <a:off x="-600744" y="2657111"/>
            <a:ext cx="12097344" cy="369332"/>
            <a:chOff x="-168696" y="2814935"/>
            <a:chExt cx="12097344" cy="369332"/>
          </a:xfrm>
        </p:grpSpPr>
        <p:sp>
          <p:nvSpPr>
            <p:cNvPr id="15" name="文本框 14"/>
            <p:cNvSpPr txBox="1"/>
            <p:nvPr/>
          </p:nvSpPr>
          <p:spPr>
            <a:xfrm>
              <a:off x="-168696" y="2814935"/>
              <a:ext cx="12097344" cy="369332"/>
            </a:xfrm>
            <a:prstGeom prst="rect">
              <a:avLst/>
            </a:prstGeom>
            <a:noFill/>
          </p:spPr>
          <p:txBody>
            <a:bodyPr wrap="square" rtlCol="0">
              <a:spAutoFit/>
            </a:bodyPr>
            <a:lstStyle/>
            <a:p>
              <a:r>
                <a:rPr lang="zh-CN" altLang="en-US" dirty="0" smtClean="0"/>
                <a:t>                              即</a:t>
              </a:r>
              <a:r>
                <a:rPr lang="en-US" altLang="zh-CN" dirty="0" smtClean="0"/>
                <a:t>meta-train classes</a:t>
              </a:r>
              <a:r>
                <a:rPr lang="zh-CN" altLang="en-US" dirty="0" smtClean="0"/>
                <a:t>，             包含共计</a:t>
              </a:r>
              <a:r>
                <a:rPr lang="en-US" altLang="zh-CN" dirty="0" smtClean="0"/>
                <a:t>300</a:t>
              </a:r>
              <a:r>
                <a:rPr lang="zh-CN" altLang="en-US" dirty="0" smtClean="0"/>
                <a:t>个样本，即                  ，是用于训练           的数据集。</a:t>
              </a:r>
              <a:endParaRPr lang="zh-CN" altLang="en-US" dirty="0"/>
            </a:p>
          </p:txBody>
        </p:sp>
        <p:pic>
          <p:nvPicPr>
            <p:cNvPr id="18" name="图片 17"/>
            <p:cNvPicPr>
              <a:picLocks noChangeAspect="1"/>
            </p:cNvPicPr>
            <p:nvPr/>
          </p:nvPicPr>
          <p:blipFill>
            <a:blip r:embed="rId7"/>
            <a:stretch>
              <a:fillRect/>
            </a:stretch>
          </p:blipFill>
          <p:spPr>
            <a:xfrm>
              <a:off x="880917" y="2869258"/>
              <a:ext cx="951058" cy="262151"/>
            </a:xfrm>
            <a:prstGeom prst="rect">
              <a:avLst/>
            </a:prstGeom>
          </p:spPr>
        </p:pic>
        <p:pic>
          <p:nvPicPr>
            <p:cNvPr id="23" name="图片 22"/>
            <p:cNvPicPr>
              <a:picLocks noChangeAspect="1"/>
            </p:cNvPicPr>
            <p:nvPr/>
          </p:nvPicPr>
          <p:blipFill>
            <a:blip r:embed="rId7"/>
            <a:stretch>
              <a:fillRect/>
            </a:stretch>
          </p:blipFill>
          <p:spPr>
            <a:xfrm>
              <a:off x="4052220" y="2868525"/>
              <a:ext cx="951058" cy="262151"/>
            </a:xfrm>
            <a:prstGeom prst="rect">
              <a:avLst/>
            </a:prstGeom>
          </p:spPr>
        </p:pic>
        <p:pic>
          <p:nvPicPr>
            <p:cNvPr id="19" name="图片 18"/>
            <p:cNvPicPr>
              <a:picLocks noChangeAspect="1"/>
            </p:cNvPicPr>
            <p:nvPr/>
          </p:nvPicPr>
          <p:blipFill>
            <a:blip r:embed="rId8"/>
            <a:stretch>
              <a:fillRect/>
            </a:stretch>
          </p:blipFill>
          <p:spPr>
            <a:xfrm>
              <a:off x="7414024" y="2876410"/>
              <a:ext cx="1143000" cy="304800"/>
            </a:xfrm>
            <a:prstGeom prst="rect">
              <a:avLst/>
            </a:prstGeom>
          </p:spPr>
        </p:pic>
        <p:pic>
          <p:nvPicPr>
            <p:cNvPr id="20" name="图片 19"/>
            <p:cNvPicPr>
              <a:picLocks noChangeAspect="1"/>
            </p:cNvPicPr>
            <p:nvPr/>
          </p:nvPicPr>
          <p:blipFill>
            <a:blip r:embed="rId9"/>
            <a:stretch>
              <a:fillRect/>
            </a:stretch>
          </p:blipFill>
          <p:spPr>
            <a:xfrm>
              <a:off x="9928102" y="2842437"/>
              <a:ext cx="657225" cy="314325"/>
            </a:xfrm>
            <a:prstGeom prst="rect">
              <a:avLst/>
            </a:prstGeom>
          </p:spPr>
        </p:pic>
      </p:grpSp>
      <p:pic>
        <p:nvPicPr>
          <p:cNvPr id="30" name="图片 29"/>
          <p:cNvPicPr>
            <a:picLocks noChangeAspect="1"/>
          </p:cNvPicPr>
          <p:nvPr/>
        </p:nvPicPr>
        <p:blipFill>
          <a:blip r:embed="rId10"/>
          <a:stretch>
            <a:fillRect/>
          </a:stretch>
        </p:blipFill>
        <p:spPr>
          <a:xfrm>
            <a:off x="4986064" y="3429000"/>
            <a:ext cx="7086600" cy="3419475"/>
          </a:xfrm>
          <a:prstGeom prst="rect">
            <a:avLst/>
          </a:prstGeom>
        </p:spPr>
      </p:pic>
      <p:graphicFrame>
        <p:nvGraphicFramePr>
          <p:cNvPr id="31" name="表格 30"/>
          <p:cNvGraphicFramePr>
            <a:graphicFrameLocks noGrp="1"/>
          </p:cNvGraphicFramePr>
          <p:nvPr>
            <p:extLst/>
          </p:nvPr>
        </p:nvGraphicFramePr>
        <p:xfrm>
          <a:off x="6552719" y="3356992"/>
          <a:ext cx="5162690" cy="365760"/>
        </p:xfrm>
        <a:graphic>
          <a:graphicData uri="http://schemas.openxmlformats.org/drawingml/2006/table">
            <a:tbl>
              <a:tblPr firstRow="1" bandRow="1">
                <a:tableStyleId>{5C22544A-7EE6-4342-B048-85BDC9FD1C3A}</a:tableStyleId>
              </a:tblPr>
              <a:tblGrid>
                <a:gridCol w="3528392"/>
                <a:gridCol w="1634298"/>
              </a:tblGrid>
              <a:tr h="358078">
                <a:tc>
                  <a:txBody>
                    <a:bodyPr/>
                    <a:lstStyle/>
                    <a:p>
                      <a:pPr algn="ctr"/>
                      <a:r>
                        <a:rPr lang="en-US" altLang="zh-CN" dirty="0" smtClean="0">
                          <a:solidFill>
                            <a:schemeClr val="tx1"/>
                          </a:solidFill>
                        </a:rPr>
                        <a:t>Support set</a:t>
                      </a:r>
                      <a:endParaRPr lang="zh-CN" altLang="en-US" dirty="0">
                        <a:solidFill>
                          <a:schemeClr val="tx1"/>
                        </a:solidFill>
                      </a:endParaRPr>
                    </a:p>
                  </a:txBody>
                  <a:tcPr>
                    <a:solidFill>
                      <a:schemeClr val="bg1"/>
                    </a:solidFill>
                  </a:tcPr>
                </a:tc>
                <a:tc>
                  <a:txBody>
                    <a:bodyPr/>
                    <a:lstStyle/>
                    <a:p>
                      <a:pPr algn="ctr"/>
                      <a:r>
                        <a:rPr lang="en-US" altLang="zh-CN" dirty="0" smtClean="0">
                          <a:solidFill>
                            <a:schemeClr val="tx1"/>
                          </a:solidFill>
                        </a:rPr>
                        <a:t>Query set</a:t>
                      </a:r>
                      <a:endParaRPr lang="zh-CN" altLang="en-US" dirty="0">
                        <a:solidFill>
                          <a:schemeClr val="tx1"/>
                        </a:solidFill>
                      </a:endParaRPr>
                    </a:p>
                  </a:txBody>
                  <a:tcPr>
                    <a:solidFill>
                      <a:schemeClr val="bg1"/>
                    </a:solidFill>
                  </a:tcPr>
                </a:tc>
              </a:tr>
            </a:tbl>
          </a:graphicData>
        </a:graphic>
      </p:graphicFrame>
      <p:grpSp>
        <p:nvGrpSpPr>
          <p:cNvPr id="26" name="组合 25"/>
          <p:cNvGrpSpPr/>
          <p:nvPr/>
        </p:nvGrpSpPr>
        <p:grpSpPr>
          <a:xfrm>
            <a:off x="365325" y="3105405"/>
            <a:ext cx="12184456" cy="369332"/>
            <a:chOff x="757589" y="3433990"/>
            <a:chExt cx="12184456" cy="369332"/>
          </a:xfrm>
        </p:grpSpPr>
        <p:sp>
          <p:nvSpPr>
            <p:cNvPr id="17" name="文本框 16"/>
            <p:cNvSpPr txBox="1"/>
            <p:nvPr/>
          </p:nvSpPr>
          <p:spPr>
            <a:xfrm>
              <a:off x="757589" y="3433990"/>
              <a:ext cx="12184456" cy="369332"/>
            </a:xfrm>
            <a:prstGeom prst="rect">
              <a:avLst/>
            </a:prstGeom>
            <a:noFill/>
          </p:spPr>
          <p:txBody>
            <a:bodyPr wrap="square" rtlCol="0">
              <a:spAutoFit/>
            </a:bodyPr>
            <a:lstStyle/>
            <a:p>
              <a:r>
                <a:rPr lang="zh-CN" altLang="en-US" dirty="0" smtClean="0"/>
                <a:t>              即</a:t>
              </a:r>
              <a:r>
                <a:rPr lang="en-US" altLang="zh-CN" dirty="0" smtClean="0"/>
                <a:t>meta-test classes</a:t>
              </a:r>
              <a:r>
                <a:rPr lang="zh-CN" altLang="en-US" dirty="0" smtClean="0"/>
                <a:t>，             包含共计</a:t>
              </a:r>
              <a:r>
                <a:rPr lang="en-US" altLang="zh-CN" dirty="0" smtClean="0"/>
                <a:t>100</a:t>
              </a:r>
              <a:r>
                <a:rPr lang="zh-CN" altLang="en-US" dirty="0" smtClean="0"/>
                <a:t>个样本，即                 ，是用于训练和测试                  的数据集。</a:t>
              </a:r>
              <a:endParaRPr lang="zh-CN" altLang="en-US" dirty="0"/>
            </a:p>
          </p:txBody>
        </p:sp>
        <p:pic>
          <p:nvPicPr>
            <p:cNvPr id="22" name="图片 21"/>
            <p:cNvPicPr>
              <a:picLocks noChangeAspect="1"/>
            </p:cNvPicPr>
            <p:nvPr/>
          </p:nvPicPr>
          <p:blipFill>
            <a:blip r:embed="rId11"/>
            <a:stretch>
              <a:fillRect/>
            </a:stretch>
          </p:blipFill>
          <p:spPr>
            <a:xfrm>
              <a:off x="887352" y="3484532"/>
              <a:ext cx="804742" cy="268247"/>
            </a:xfrm>
            <a:prstGeom prst="rect">
              <a:avLst/>
            </a:prstGeom>
          </p:spPr>
        </p:pic>
        <p:pic>
          <p:nvPicPr>
            <p:cNvPr id="28" name="图片 27"/>
            <p:cNvPicPr>
              <a:picLocks noChangeAspect="1"/>
            </p:cNvPicPr>
            <p:nvPr/>
          </p:nvPicPr>
          <p:blipFill>
            <a:blip r:embed="rId5"/>
            <a:stretch>
              <a:fillRect/>
            </a:stretch>
          </p:blipFill>
          <p:spPr>
            <a:xfrm>
              <a:off x="3985497" y="3505120"/>
              <a:ext cx="809625" cy="266700"/>
            </a:xfrm>
            <a:prstGeom prst="rect">
              <a:avLst/>
            </a:prstGeom>
          </p:spPr>
        </p:pic>
        <p:pic>
          <p:nvPicPr>
            <p:cNvPr id="24" name="图片 23"/>
            <p:cNvPicPr>
              <a:picLocks noChangeAspect="1"/>
            </p:cNvPicPr>
            <p:nvPr/>
          </p:nvPicPr>
          <p:blipFill>
            <a:blip r:embed="rId12"/>
            <a:stretch>
              <a:fillRect/>
            </a:stretch>
          </p:blipFill>
          <p:spPr>
            <a:xfrm>
              <a:off x="7293725" y="3484532"/>
              <a:ext cx="990600" cy="295275"/>
            </a:xfrm>
            <a:prstGeom prst="rect">
              <a:avLst/>
            </a:prstGeom>
          </p:spPr>
        </p:pic>
        <p:pic>
          <p:nvPicPr>
            <p:cNvPr id="25" name="图片 24"/>
            <p:cNvPicPr>
              <a:picLocks noChangeAspect="1"/>
            </p:cNvPicPr>
            <p:nvPr/>
          </p:nvPicPr>
          <p:blipFill>
            <a:blip r:embed="rId13"/>
            <a:stretch>
              <a:fillRect/>
            </a:stretch>
          </p:blipFill>
          <p:spPr>
            <a:xfrm>
              <a:off x="10396753" y="3495595"/>
              <a:ext cx="1133475" cy="285750"/>
            </a:xfrm>
            <a:prstGeom prst="rect">
              <a:avLst/>
            </a:prstGeom>
          </p:spPr>
        </p:pic>
      </p:grpSp>
      <p:grpSp>
        <p:nvGrpSpPr>
          <p:cNvPr id="27" name="组合 26"/>
          <p:cNvGrpSpPr/>
          <p:nvPr/>
        </p:nvGrpSpPr>
        <p:grpSpPr>
          <a:xfrm>
            <a:off x="181844" y="3798332"/>
            <a:ext cx="4965452" cy="2585323"/>
            <a:chOff x="181844" y="3798332"/>
            <a:chExt cx="4965452" cy="2585323"/>
          </a:xfrm>
        </p:grpSpPr>
        <p:sp>
          <p:nvSpPr>
            <p:cNvPr id="2" name="文本框 1"/>
            <p:cNvSpPr txBox="1"/>
            <p:nvPr/>
          </p:nvSpPr>
          <p:spPr>
            <a:xfrm>
              <a:off x="246140" y="3798332"/>
              <a:ext cx="4901156" cy="2585323"/>
            </a:xfrm>
            <a:prstGeom prst="rect">
              <a:avLst/>
            </a:prstGeom>
            <a:noFill/>
          </p:spPr>
          <p:txBody>
            <a:bodyPr wrap="square" rtlCol="0">
              <a:spAutoFit/>
            </a:bodyPr>
            <a:lstStyle/>
            <a:p>
              <a:pPr>
                <a:lnSpc>
                  <a:spcPct val="150000"/>
                </a:lnSpc>
              </a:pPr>
              <a:r>
                <a:rPr lang="zh-CN" altLang="en-US" dirty="0" smtClean="0">
                  <a:latin typeface="Times New Roman" panose="02020603050405020304" pitchFamily="18" charset="0"/>
                  <a:ea typeface="+mn-ea"/>
                  <a:cs typeface="Times New Roman" panose="02020603050405020304" pitchFamily="18" charset="0"/>
                </a:rPr>
                <a:t>根据</a:t>
              </a:r>
              <a:r>
                <a:rPr lang="en-US" altLang="zh-CN" dirty="0" smtClean="0">
                  <a:latin typeface="Times New Roman" panose="02020603050405020304" pitchFamily="18" charset="0"/>
                  <a:ea typeface="+mn-ea"/>
                  <a:cs typeface="Times New Roman" panose="02020603050405020304" pitchFamily="18" charset="0"/>
                </a:rPr>
                <a:t>5-way 5-shot</a:t>
              </a:r>
              <a:r>
                <a:rPr lang="zh-CN" altLang="en-US" dirty="0" smtClean="0">
                  <a:latin typeface="Times New Roman" panose="02020603050405020304" pitchFamily="18" charset="0"/>
                  <a:ea typeface="+mn-ea"/>
                  <a:cs typeface="Times New Roman" panose="02020603050405020304" pitchFamily="18" charset="0"/>
                </a:rPr>
                <a:t>的实验设置，在训练             阶段，从                  中随机取</a:t>
              </a:r>
              <a:r>
                <a:rPr lang="en-US" altLang="zh-CN" dirty="0" smtClean="0">
                  <a:latin typeface="Times New Roman" panose="02020603050405020304" pitchFamily="18" charset="0"/>
                  <a:ea typeface="+mn-ea"/>
                  <a:cs typeface="Times New Roman" panose="02020603050405020304" pitchFamily="18" charset="0"/>
                </a:rPr>
                <a:t>5</a:t>
              </a:r>
              <a:r>
                <a:rPr lang="zh-CN" altLang="en-US" dirty="0" smtClean="0">
                  <a:latin typeface="Times New Roman" panose="02020603050405020304" pitchFamily="18" charset="0"/>
                  <a:ea typeface="+mn-ea"/>
                  <a:cs typeface="Times New Roman" panose="02020603050405020304" pitchFamily="18" charset="0"/>
                </a:rPr>
                <a:t>个类别，每个类别再随机取</a:t>
              </a:r>
              <a:r>
                <a:rPr lang="en-US" altLang="zh-CN" dirty="0" smtClean="0">
                  <a:latin typeface="Times New Roman" panose="02020603050405020304" pitchFamily="18" charset="0"/>
                  <a:ea typeface="+mn-ea"/>
                  <a:cs typeface="Times New Roman" panose="02020603050405020304" pitchFamily="18" charset="0"/>
                </a:rPr>
                <a:t>20</a:t>
              </a:r>
              <a:r>
                <a:rPr lang="zh-CN" altLang="en-US" dirty="0" smtClean="0">
                  <a:latin typeface="Times New Roman" panose="02020603050405020304" pitchFamily="18" charset="0"/>
                  <a:ea typeface="+mn-ea"/>
                  <a:cs typeface="Times New Roman" panose="02020603050405020304" pitchFamily="18" charset="0"/>
                </a:rPr>
                <a:t>个已标注样本，组成一个            ，相当于普通深度学习模型训练过程中的一条训练数据。抽取若干个           ，组成一个</a:t>
              </a:r>
              <a:r>
                <a:rPr lang="en-US" altLang="zh-CN" dirty="0" smtClean="0">
                  <a:latin typeface="Times New Roman" panose="02020603050405020304" pitchFamily="18" charset="0"/>
                  <a:ea typeface="+mn-ea"/>
                  <a:cs typeface="Times New Roman" panose="02020603050405020304" pitchFamily="18" charset="0"/>
                </a:rPr>
                <a:t>batch</a:t>
              </a:r>
              <a:r>
                <a:rPr lang="zh-CN" altLang="en-US" dirty="0" smtClean="0">
                  <a:latin typeface="Times New Roman" panose="02020603050405020304" pitchFamily="18" charset="0"/>
                  <a:ea typeface="+mn-ea"/>
                  <a:cs typeface="Times New Roman" panose="02020603050405020304" pitchFamily="18" charset="0"/>
                </a:rPr>
                <a:t>。</a:t>
              </a:r>
              <a:endParaRPr lang="en-US" altLang="zh-CN" dirty="0" smtClean="0">
                <a:latin typeface="Times New Roman" panose="02020603050405020304" pitchFamily="18" charset="0"/>
                <a:ea typeface="+mn-ea"/>
                <a:cs typeface="Times New Roman" panose="02020603050405020304" pitchFamily="18" charset="0"/>
              </a:endParaRPr>
            </a:p>
            <a:p>
              <a:pPr>
                <a:lnSpc>
                  <a:spcPct val="150000"/>
                </a:lnSpc>
              </a:pPr>
              <a:r>
                <a:rPr lang="zh-CN" altLang="en-US" dirty="0" smtClean="0">
                  <a:latin typeface="Times New Roman" panose="02020603050405020304" pitchFamily="18" charset="0"/>
                  <a:ea typeface="+mn-ea"/>
                  <a:cs typeface="Times New Roman" panose="02020603050405020304" pitchFamily="18" charset="0"/>
                </a:rPr>
                <a:t>                 与              阶段相似。</a:t>
              </a:r>
              <a:endParaRPr lang="zh-CN" altLang="en-US" dirty="0">
                <a:latin typeface="Times New Roman" panose="02020603050405020304" pitchFamily="18" charset="0"/>
                <a:ea typeface="+mn-ea"/>
                <a:cs typeface="Times New Roman" panose="02020603050405020304" pitchFamily="18" charset="0"/>
              </a:endParaRPr>
            </a:p>
          </p:txBody>
        </p:sp>
        <p:pic>
          <p:nvPicPr>
            <p:cNvPr id="33" name="图片 32"/>
            <p:cNvPicPr>
              <a:picLocks noChangeAspect="1"/>
            </p:cNvPicPr>
            <p:nvPr/>
          </p:nvPicPr>
          <p:blipFill>
            <a:blip r:embed="rId4"/>
            <a:stretch>
              <a:fillRect/>
            </a:stretch>
          </p:blipFill>
          <p:spPr>
            <a:xfrm>
              <a:off x="4107234" y="3951351"/>
              <a:ext cx="695444" cy="295275"/>
            </a:xfrm>
            <a:prstGeom prst="rect">
              <a:avLst/>
            </a:prstGeom>
          </p:spPr>
        </p:pic>
        <p:pic>
          <p:nvPicPr>
            <p:cNvPr id="34" name="图片 33"/>
            <p:cNvPicPr>
              <a:picLocks noChangeAspect="1"/>
            </p:cNvPicPr>
            <p:nvPr/>
          </p:nvPicPr>
          <p:blipFill>
            <a:blip r:embed="rId3"/>
            <a:stretch>
              <a:fillRect/>
            </a:stretch>
          </p:blipFill>
          <p:spPr>
            <a:xfrm>
              <a:off x="1010532" y="4344973"/>
              <a:ext cx="1053703" cy="257175"/>
            </a:xfrm>
            <a:prstGeom prst="rect">
              <a:avLst/>
            </a:prstGeom>
          </p:spPr>
        </p:pic>
        <p:pic>
          <p:nvPicPr>
            <p:cNvPr id="16" name="图片 15"/>
            <p:cNvPicPr>
              <a:picLocks noChangeAspect="1"/>
            </p:cNvPicPr>
            <p:nvPr/>
          </p:nvPicPr>
          <p:blipFill>
            <a:blip r:embed="rId14"/>
            <a:stretch>
              <a:fillRect/>
            </a:stretch>
          </p:blipFill>
          <p:spPr>
            <a:xfrm>
              <a:off x="4054801" y="4787560"/>
              <a:ext cx="628196" cy="230955"/>
            </a:xfrm>
            <a:prstGeom prst="rect">
              <a:avLst/>
            </a:prstGeom>
          </p:spPr>
        </p:pic>
        <p:pic>
          <p:nvPicPr>
            <p:cNvPr id="36" name="图片 35"/>
            <p:cNvPicPr>
              <a:picLocks noChangeAspect="1"/>
            </p:cNvPicPr>
            <p:nvPr/>
          </p:nvPicPr>
          <p:blipFill>
            <a:blip r:embed="rId13"/>
            <a:stretch>
              <a:fillRect/>
            </a:stretch>
          </p:blipFill>
          <p:spPr>
            <a:xfrm>
              <a:off x="181844" y="5920679"/>
              <a:ext cx="1133475" cy="295275"/>
            </a:xfrm>
            <a:prstGeom prst="rect">
              <a:avLst/>
            </a:prstGeom>
          </p:spPr>
        </p:pic>
        <p:pic>
          <p:nvPicPr>
            <p:cNvPr id="37" name="图片 36"/>
            <p:cNvPicPr>
              <a:picLocks noChangeAspect="1"/>
            </p:cNvPicPr>
            <p:nvPr/>
          </p:nvPicPr>
          <p:blipFill rotWithShape="1">
            <a:blip r:embed="rId4"/>
            <a:srcRect b="17153"/>
            <a:stretch/>
          </p:blipFill>
          <p:spPr>
            <a:xfrm>
              <a:off x="1615536" y="5971329"/>
              <a:ext cx="695444" cy="244625"/>
            </a:xfrm>
            <a:prstGeom prst="rect">
              <a:avLst/>
            </a:prstGeom>
          </p:spPr>
        </p:pic>
        <p:pic>
          <p:nvPicPr>
            <p:cNvPr id="38" name="图片 37"/>
            <p:cNvPicPr>
              <a:picLocks noChangeAspect="1"/>
            </p:cNvPicPr>
            <p:nvPr/>
          </p:nvPicPr>
          <p:blipFill>
            <a:blip r:embed="rId14"/>
            <a:stretch>
              <a:fillRect/>
            </a:stretch>
          </p:blipFill>
          <p:spPr>
            <a:xfrm>
              <a:off x="2371941" y="5589240"/>
              <a:ext cx="649553" cy="238807"/>
            </a:xfrm>
            <a:prstGeom prst="rect">
              <a:avLst/>
            </a:prstGeom>
          </p:spPr>
        </p:pic>
      </p:grpSp>
    </p:spTree>
    <p:extLst>
      <p:ext uri="{BB962C8B-B14F-4D97-AF65-F5344CB8AC3E}">
        <p14:creationId xmlns:p14="http://schemas.microsoft.com/office/powerpoint/2010/main" val="760011069"/>
      </p:ext>
    </p:extLst>
  </p:cSld>
  <p:clrMapOvr>
    <a:masterClrMapping/>
  </p:clrMapOvr>
  <p:transition spd="med" advTm="30169">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Text Box 27"/>
          <p:cNvSpPr txBox="1">
            <a:spLocks noChangeArrowheads="1"/>
          </p:cNvSpPr>
          <p:nvPr/>
        </p:nvSpPr>
        <p:spPr bwMode="auto">
          <a:xfrm>
            <a:off x="911424" y="360512"/>
            <a:ext cx="4254500" cy="400110"/>
          </a:xfrm>
          <a:prstGeom prst="rect">
            <a:avLst/>
          </a:prstGeom>
          <a:noFill/>
          <a:ln w="9525">
            <a:noFill/>
            <a:miter lim="800000"/>
            <a:headEnd/>
            <a:tailEnd/>
          </a:ln>
        </p:spPr>
        <p:txBody>
          <a:bodyPr>
            <a:spAutoFit/>
          </a:bodyPr>
          <a:lstStyle/>
          <a:p>
            <a:r>
              <a:rPr lang="en-US" altLang="zh-CN" sz="2000" dirty="0" smtClean="0">
                <a:latin typeface="Times New Roman" panose="02020603050405020304" pitchFamily="18" charset="0"/>
                <a:ea typeface="黑体" panose="02010609060101010101" pitchFamily="49" charset="-122"/>
                <a:cs typeface="Times New Roman" panose="02020603050405020304" pitchFamily="18" charset="0"/>
              </a:rPr>
              <a:t>Meta learning</a:t>
            </a:r>
            <a:endParaRPr lang="en-US" altLang="zh-CN" sz="2000" b="1"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7" name="直接连接符 6"/>
          <p:cNvSpPr>
            <a:spLocks noChangeShapeType="1"/>
          </p:cNvSpPr>
          <p:nvPr/>
        </p:nvSpPr>
        <p:spPr bwMode="auto">
          <a:xfrm>
            <a:off x="905074" y="317650"/>
            <a:ext cx="1588" cy="512762"/>
          </a:xfrm>
          <a:prstGeom prst="line">
            <a:avLst/>
          </a:prstGeom>
          <a:noFill/>
          <a:ln w="76200">
            <a:solidFill>
              <a:schemeClr val="bg1">
                <a:lumMod val="75000"/>
              </a:schemeClr>
            </a:solidFill>
            <a:bevel/>
            <a:headEnd/>
            <a:tailEnd/>
          </a:ln>
          <a:extLst/>
        </p:spPr>
        <p:txBody>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eaLnBrk="1" hangingPunct="1">
              <a:defRPr/>
            </a:pPr>
            <a:endParaRPr lang="zh-CN" altLang="en-US"/>
          </a:p>
        </p:txBody>
      </p:sp>
      <p:sp>
        <p:nvSpPr>
          <p:cNvPr id="6150" name="TextBox 50"/>
          <p:cNvSpPr>
            <a:spLocks noChangeArrowheads="1"/>
          </p:cNvSpPr>
          <p:nvPr/>
        </p:nvSpPr>
        <p:spPr bwMode="auto">
          <a:xfrm>
            <a:off x="365325" y="258912"/>
            <a:ext cx="468313" cy="630238"/>
          </a:xfrm>
          <a:prstGeom prst="rect">
            <a:avLst/>
          </a:prstGeom>
          <a:noFill/>
          <a:ln w="9525">
            <a:noFill/>
            <a:miter lim="800000"/>
            <a:headEnd/>
            <a:tailEnd/>
          </a:ln>
        </p:spPr>
        <p:txBody>
          <a:bodyPr>
            <a:spAutoFit/>
          </a:bodyPr>
          <a:lstStyle/>
          <a:p>
            <a:pPr eaLnBrk="1" hangingPunct="1"/>
            <a:r>
              <a:rPr lang="en-US" altLang="zh-CN" sz="3500" dirty="0" smtClean="0">
                <a:solidFill>
                  <a:srgbClr val="FF0000"/>
                </a:solidFill>
                <a:latin typeface="Arial Black" pitchFamily="34" charset="0"/>
                <a:ea typeface="汉仪菱心体简"/>
                <a:cs typeface="汉仪菱心体简"/>
                <a:sym typeface="Arial Black" pitchFamily="34" charset="0"/>
              </a:rPr>
              <a:t>3</a:t>
            </a:r>
            <a:endParaRPr lang="zh-CN" altLang="en-US" sz="3500" dirty="0">
              <a:solidFill>
                <a:srgbClr val="FF0000"/>
              </a:solidFill>
              <a:latin typeface="Arial Black" pitchFamily="34" charset="0"/>
              <a:ea typeface="汉仪菱心体简"/>
              <a:cs typeface="汉仪菱心体简"/>
              <a:sym typeface="Arial Black" pitchFamily="34" charset="0"/>
            </a:endParaRPr>
          </a:p>
        </p:txBody>
      </p:sp>
      <p:sp>
        <p:nvSpPr>
          <p:cNvPr id="6152" name="AutoShape 8" descr="http://img5.imgtn.bdimg.com/it/u=2389761677,3603769486&amp;fm=11&amp;gp=0.jpg"/>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6154" name="AutoShape 10" descr="http://img5.imgtn.bdimg.com/it/u=2389761677,3603769486&amp;fm=11&amp;gp=0.jpg"/>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4" name="矩形 3"/>
          <p:cNvSpPr/>
          <p:nvPr/>
        </p:nvSpPr>
        <p:spPr>
          <a:xfrm>
            <a:off x="489263" y="1190717"/>
            <a:ext cx="10481395" cy="461665"/>
          </a:xfrm>
          <a:prstGeom prst="rect">
            <a:avLst/>
          </a:prstGeom>
        </p:spPr>
        <p:txBody>
          <a:bodyPr wrap="none">
            <a:spAutoFit/>
          </a:bodyPr>
          <a:lstStyle/>
          <a:p>
            <a:r>
              <a:rPr lang="en-US" altLang="zh-CN" sz="2400" dirty="0">
                <a:solidFill>
                  <a:srgbClr val="1A1A1A"/>
                </a:solidFill>
                <a:latin typeface="Times New Roman" panose="02020603050405020304" pitchFamily="18" charset="0"/>
                <a:cs typeface="Times New Roman" panose="02020603050405020304" pitchFamily="18" charset="0"/>
              </a:rPr>
              <a:t>Model-Agnostic Meta-Learning for Fast Adaptation of Deep Networks</a:t>
            </a:r>
            <a:r>
              <a:rPr lang="zh-CN" altLang="en-US" sz="2400" dirty="0" smtClean="0">
                <a:solidFill>
                  <a:srgbClr val="1A1A1A"/>
                </a:solidFill>
                <a:latin typeface="Times New Roman" panose="02020603050405020304" pitchFamily="18" charset="0"/>
                <a:cs typeface="Times New Roman" panose="02020603050405020304" pitchFamily="18" charset="0"/>
              </a:rPr>
              <a:t>（</a:t>
            </a:r>
            <a:r>
              <a:rPr lang="en-US" altLang="zh-CN" sz="2400" dirty="0" smtClean="0">
                <a:solidFill>
                  <a:srgbClr val="1A1A1A"/>
                </a:solidFill>
                <a:latin typeface="Times New Roman" panose="02020603050405020304" pitchFamily="18" charset="0"/>
                <a:cs typeface="Times New Roman" panose="02020603050405020304" pitchFamily="18" charset="0"/>
              </a:rPr>
              <a:t>MAML</a:t>
            </a:r>
            <a:r>
              <a:rPr lang="zh-CN" altLang="en-US" sz="2400" dirty="0" smtClean="0">
                <a:solidFill>
                  <a:srgbClr val="1A1A1A"/>
                </a:solidFill>
                <a:latin typeface="Times New Roman" panose="02020603050405020304" pitchFamily="18" charset="0"/>
                <a:cs typeface="Times New Roman" panose="02020603050405020304" pitchFamily="18" charset="0"/>
              </a:rPr>
              <a:t>）</a:t>
            </a:r>
            <a:endParaRPr lang="zh-CN" altLang="en-US" sz="2400" dirty="0">
              <a:latin typeface="Times New Roman" panose="02020603050405020304" pitchFamily="18" charset="0"/>
              <a:cs typeface="Times New Roman" panose="02020603050405020304" pitchFamily="18" charset="0"/>
            </a:endParaRPr>
          </a:p>
        </p:txBody>
      </p:sp>
      <p:sp>
        <p:nvSpPr>
          <p:cNvPr id="3" name="AutoShape 2" descr="[公式]"/>
          <p:cNvSpPr>
            <a:spLocks noChangeAspect="1" noChangeArrowheads="1"/>
          </p:cNvSpPr>
          <p:nvPr/>
        </p:nvSpPr>
        <p:spPr bwMode="auto">
          <a:xfrm>
            <a:off x="2124274" y="256445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 name="AutoShape 3" descr="[公式]"/>
          <p:cNvSpPr>
            <a:spLocks noChangeAspect="1" noChangeArrowheads="1"/>
          </p:cNvSpPr>
          <p:nvPr/>
        </p:nvSpPr>
        <p:spPr bwMode="auto">
          <a:xfrm>
            <a:off x="3619699" y="256445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AutoShape 4" descr="[公式]"/>
          <p:cNvSpPr>
            <a:spLocks noChangeAspect="1" noChangeArrowheads="1"/>
          </p:cNvSpPr>
          <p:nvPr/>
        </p:nvSpPr>
        <p:spPr bwMode="auto">
          <a:xfrm>
            <a:off x="4222949" y="256445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 name="AutoShape 5" descr="[公式]"/>
          <p:cNvSpPr>
            <a:spLocks noChangeAspect="1" noChangeArrowheads="1"/>
          </p:cNvSpPr>
          <p:nvPr/>
        </p:nvSpPr>
        <p:spPr bwMode="auto">
          <a:xfrm>
            <a:off x="7440812" y="256445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grpSp>
        <p:nvGrpSpPr>
          <p:cNvPr id="14" name="组合 13"/>
          <p:cNvGrpSpPr/>
          <p:nvPr/>
        </p:nvGrpSpPr>
        <p:grpSpPr>
          <a:xfrm>
            <a:off x="0" y="1639654"/>
            <a:ext cx="12745416" cy="923330"/>
            <a:chOff x="263352" y="2026406"/>
            <a:chExt cx="11521280" cy="923330"/>
          </a:xfrm>
        </p:grpSpPr>
        <p:sp>
          <p:nvSpPr>
            <p:cNvPr id="9" name="文本框 8"/>
            <p:cNvSpPr txBox="1"/>
            <p:nvPr/>
          </p:nvSpPr>
          <p:spPr>
            <a:xfrm>
              <a:off x="263352" y="2026406"/>
              <a:ext cx="11521280" cy="923330"/>
            </a:xfrm>
            <a:prstGeom prst="rect">
              <a:avLst/>
            </a:prstGeom>
            <a:noFill/>
          </p:spPr>
          <p:txBody>
            <a:bodyPr wrap="square" rtlCol="0">
              <a:spAutoFit/>
            </a:bodyPr>
            <a:lstStyle/>
            <a:p>
              <a:pPr>
                <a:lnSpc>
                  <a:spcPct val="150000"/>
                </a:lnSpc>
              </a:pPr>
              <a:r>
                <a:rPr lang="en-US" altLang="zh-CN" dirty="0" smtClean="0"/>
                <a:t>        MAML</a:t>
              </a:r>
              <a:r>
                <a:rPr lang="zh-CN" altLang="en-US" dirty="0" smtClean="0"/>
                <a:t>首先利用                 的数据集训练元模型           ，再在               的数据集上精调（</a:t>
              </a:r>
              <a:r>
                <a:rPr lang="en-US" altLang="zh-CN" dirty="0" smtClean="0"/>
                <a:t>fine-tune</a:t>
              </a:r>
              <a:r>
                <a:rPr lang="zh-CN" altLang="en-US" dirty="0" smtClean="0"/>
                <a:t>）得到最终的模型                        </a:t>
              </a:r>
              <a:r>
                <a:rPr lang="en-US" altLang="zh-CN" dirty="0" smtClean="0"/>
                <a:t>	     </a:t>
              </a:r>
              <a:r>
                <a:rPr lang="zh-CN" altLang="en-US" dirty="0" smtClean="0"/>
                <a:t>。</a:t>
              </a:r>
              <a:endParaRPr lang="zh-CN" altLang="en-US" dirty="0"/>
            </a:p>
          </p:txBody>
        </p:sp>
        <p:pic>
          <p:nvPicPr>
            <p:cNvPr id="10" name="图片 9"/>
            <p:cNvPicPr>
              <a:picLocks noChangeAspect="1"/>
            </p:cNvPicPr>
            <p:nvPr/>
          </p:nvPicPr>
          <p:blipFill>
            <a:blip r:embed="rId3"/>
            <a:stretch>
              <a:fillRect/>
            </a:stretch>
          </p:blipFill>
          <p:spPr>
            <a:xfrm>
              <a:off x="2263468" y="2167849"/>
              <a:ext cx="952500" cy="257175"/>
            </a:xfrm>
            <a:prstGeom prst="rect">
              <a:avLst/>
            </a:prstGeom>
          </p:spPr>
        </p:pic>
        <p:pic>
          <p:nvPicPr>
            <p:cNvPr id="11" name="图片 10"/>
            <p:cNvPicPr>
              <a:picLocks noChangeAspect="1"/>
            </p:cNvPicPr>
            <p:nvPr/>
          </p:nvPicPr>
          <p:blipFill>
            <a:blip r:embed="rId4"/>
            <a:stretch>
              <a:fillRect/>
            </a:stretch>
          </p:blipFill>
          <p:spPr>
            <a:xfrm>
              <a:off x="5080158" y="2165722"/>
              <a:ext cx="628650" cy="295275"/>
            </a:xfrm>
            <a:prstGeom prst="rect">
              <a:avLst/>
            </a:prstGeom>
          </p:spPr>
        </p:pic>
        <p:pic>
          <p:nvPicPr>
            <p:cNvPr id="12" name="图片 11"/>
            <p:cNvPicPr>
              <a:picLocks noChangeAspect="1"/>
            </p:cNvPicPr>
            <p:nvPr/>
          </p:nvPicPr>
          <p:blipFill>
            <a:blip r:embed="rId5"/>
            <a:stretch>
              <a:fillRect/>
            </a:stretch>
          </p:blipFill>
          <p:spPr>
            <a:xfrm>
              <a:off x="6343300" y="2177671"/>
              <a:ext cx="809625" cy="266700"/>
            </a:xfrm>
            <a:prstGeom prst="rect">
              <a:avLst/>
            </a:prstGeom>
          </p:spPr>
        </p:pic>
        <p:pic>
          <p:nvPicPr>
            <p:cNvPr id="13" name="图片 12"/>
            <p:cNvPicPr>
              <a:picLocks noChangeAspect="1"/>
            </p:cNvPicPr>
            <p:nvPr/>
          </p:nvPicPr>
          <p:blipFill>
            <a:blip r:embed="rId6"/>
            <a:stretch>
              <a:fillRect/>
            </a:stretch>
          </p:blipFill>
          <p:spPr>
            <a:xfrm>
              <a:off x="383070" y="2597256"/>
              <a:ext cx="1019175" cy="266700"/>
            </a:xfrm>
            <a:prstGeom prst="rect">
              <a:avLst/>
            </a:prstGeom>
          </p:spPr>
        </p:pic>
      </p:grpSp>
      <p:grpSp>
        <p:nvGrpSpPr>
          <p:cNvPr id="21" name="组合 20"/>
          <p:cNvGrpSpPr/>
          <p:nvPr/>
        </p:nvGrpSpPr>
        <p:grpSpPr>
          <a:xfrm>
            <a:off x="-600744" y="2657111"/>
            <a:ext cx="12097344" cy="369332"/>
            <a:chOff x="-168696" y="2814935"/>
            <a:chExt cx="12097344" cy="369332"/>
          </a:xfrm>
        </p:grpSpPr>
        <p:sp>
          <p:nvSpPr>
            <p:cNvPr id="15" name="文本框 14"/>
            <p:cNvSpPr txBox="1"/>
            <p:nvPr/>
          </p:nvSpPr>
          <p:spPr>
            <a:xfrm>
              <a:off x="-168696" y="2814935"/>
              <a:ext cx="12097344" cy="369332"/>
            </a:xfrm>
            <a:prstGeom prst="rect">
              <a:avLst/>
            </a:prstGeom>
            <a:noFill/>
          </p:spPr>
          <p:txBody>
            <a:bodyPr wrap="square" rtlCol="0">
              <a:spAutoFit/>
            </a:bodyPr>
            <a:lstStyle/>
            <a:p>
              <a:r>
                <a:rPr lang="zh-CN" altLang="en-US" dirty="0" smtClean="0"/>
                <a:t>                              即</a:t>
              </a:r>
              <a:r>
                <a:rPr lang="en-US" altLang="zh-CN" dirty="0" smtClean="0"/>
                <a:t>meta-train classes</a:t>
              </a:r>
              <a:r>
                <a:rPr lang="zh-CN" altLang="en-US" dirty="0" smtClean="0"/>
                <a:t>，             包含共计</a:t>
              </a:r>
              <a:r>
                <a:rPr lang="en-US" altLang="zh-CN" dirty="0" smtClean="0"/>
                <a:t>300</a:t>
              </a:r>
              <a:r>
                <a:rPr lang="zh-CN" altLang="en-US" dirty="0" smtClean="0"/>
                <a:t>个样本，即                  ，是用于训练           的数据集。</a:t>
              </a:r>
              <a:endParaRPr lang="zh-CN" altLang="en-US" dirty="0"/>
            </a:p>
          </p:txBody>
        </p:sp>
        <p:pic>
          <p:nvPicPr>
            <p:cNvPr id="18" name="图片 17"/>
            <p:cNvPicPr>
              <a:picLocks noChangeAspect="1"/>
            </p:cNvPicPr>
            <p:nvPr/>
          </p:nvPicPr>
          <p:blipFill>
            <a:blip r:embed="rId7"/>
            <a:stretch>
              <a:fillRect/>
            </a:stretch>
          </p:blipFill>
          <p:spPr>
            <a:xfrm>
              <a:off x="880917" y="2869258"/>
              <a:ext cx="951058" cy="262151"/>
            </a:xfrm>
            <a:prstGeom prst="rect">
              <a:avLst/>
            </a:prstGeom>
          </p:spPr>
        </p:pic>
        <p:pic>
          <p:nvPicPr>
            <p:cNvPr id="23" name="图片 22"/>
            <p:cNvPicPr>
              <a:picLocks noChangeAspect="1"/>
            </p:cNvPicPr>
            <p:nvPr/>
          </p:nvPicPr>
          <p:blipFill>
            <a:blip r:embed="rId7"/>
            <a:stretch>
              <a:fillRect/>
            </a:stretch>
          </p:blipFill>
          <p:spPr>
            <a:xfrm>
              <a:off x="4052220" y="2868525"/>
              <a:ext cx="951058" cy="262151"/>
            </a:xfrm>
            <a:prstGeom prst="rect">
              <a:avLst/>
            </a:prstGeom>
          </p:spPr>
        </p:pic>
        <p:pic>
          <p:nvPicPr>
            <p:cNvPr id="19" name="图片 18"/>
            <p:cNvPicPr>
              <a:picLocks noChangeAspect="1"/>
            </p:cNvPicPr>
            <p:nvPr/>
          </p:nvPicPr>
          <p:blipFill>
            <a:blip r:embed="rId8"/>
            <a:stretch>
              <a:fillRect/>
            </a:stretch>
          </p:blipFill>
          <p:spPr>
            <a:xfrm>
              <a:off x="7414024" y="2876410"/>
              <a:ext cx="1143000" cy="304800"/>
            </a:xfrm>
            <a:prstGeom prst="rect">
              <a:avLst/>
            </a:prstGeom>
          </p:spPr>
        </p:pic>
        <p:pic>
          <p:nvPicPr>
            <p:cNvPr id="20" name="图片 19"/>
            <p:cNvPicPr>
              <a:picLocks noChangeAspect="1"/>
            </p:cNvPicPr>
            <p:nvPr/>
          </p:nvPicPr>
          <p:blipFill>
            <a:blip r:embed="rId9"/>
            <a:stretch>
              <a:fillRect/>
            </a:stretch>
          </p:blipFill>
          <p:spPr>
            <a:xfrm>
              <a:off x="9928102" y="2842437"/>
              <a:ext cx="657225" cy="314325"/>
            </a:xfrm>
            <a:prstGeom prst="rect">
              <a:avLst/>
            </a:prstGeom>
          </p:spPr>
        </p:pic>
      </p:grpSp>
      <p:pic>
        <p:nvPicPr>
          <p:cNvPr id="30" name="图片 29"/>
          <p:cNvPicPr>
            <a:picLocks noChangeAspect="1"/>
          </p:cNvPicPr>
          <p:nvPr/>
        </p:nvPicPr>
        <p:blipFill>
          <a:blip r:embed="rId10"/>
          <a:stretch>
            <a:fillRect/>
          </a:stretch>
        </p:blipFill>
        <p:spPr>
          <a:xfrm>
            <a:off x="4986064" y="3429000"/>
            <a:ext cx="7086600" cy="3419475"/>
          </a:xfrm>
          <a:prstGeom prst="rect">
            <a:avLst/>
          </a:prstGeom>
        </p:spPr>
      </p:pic>
      <p:graphicFrame>
        <p:nvGraphicFramePr>
          <p:cNvPr id="31" name="表格 30"/>
          <p:cNvGraphicFramePr>
            <a:graphicFrameLocks noGrp="1"/>
          </p:cNvGraphicFramePr>
          <p:nvPr>
            <p:extLst>
              <p:ext uri="{D42A27DB-BD31-4B8C-83A1-F6EECF244321}">
                <p14:modId xmlns:p14="http://schemas.microsoft.com/office/powerpoint/2010/main" val="1269097664"/>
              </p:ext>
            </p:extLst>
          </p:nvPr>
        </p:nvGraphicFramePr>
        <p:xfrm>
          <a:off x="6552719" y="3356992"/>
          <a:ext cx="5162690" cy="365760"/>
        </p:xfrm>
        <a:graphic>
          <a:graphicData uri="http://schemas.openxmlformats.org/drawingml/2006/table">
            <a:tbl>
              <a:tblPr firstRow="1" bandRow="1">
                <a:tableStyleId>{5C22544A-7EE6-4342-B048-85BDC9FD1C3A}</a:tableStyleId>
              </a:tblPr>
              <a:tblGrid>
                <a:gridCol w="3528392"/>
                <a:gridCol w="1634298"/>
              </a:tblGrid>
              <a:tr h="358078">
                <a:tc>
                  <a:txBody>
                    <a:bodyPr/>
                    <a:lstStyle/>
                    <a:p>
                      <a:pPr algn="ctr"/>
                      <a:r>
                        <a:rPr lang="en-US" altLang="zh-CN" dirty="0" smtClean="0">
                          <a:solidFill>
                            <a:schemeClr val="tx1"/>
                          </a:solidFill>
                        </a:rPr>
                        <a:t>Support set</a:t>
                      </a:r>
                      <a:endParaRPr lang="zh-CN" altLang="en-US" dirty="0">
                        <a:solidFill>
                          <a:schemeClr val="tx1"/>
                        </a:solidFill>
                      </a:endParaRPr>
                    </a:p>
                  </a:txBody>
                  <a:tcPr>
                    <a:solidFill>
                      <a:schemeClr val="bg1"/>
                    </a:solidFill>
                  </a:tcPr>
                </a:tc>
                <a:tc>
                  <a:txBody>
                    <a:bodyPr/>
                    <a:lstStyle/>
                    <a:p>
                      <a:pPr algn="ctr"/>
                      <a:r>
                        <a:rPr lang="en-US" altLang="zh-CN" dirty="0" smtClean="0">
                          <a:solidFill>
                            <a:schemeClr val="tx1"/>
                          </a:solidFill>
                        </a:rPr>
                        <a:t>Query set</a:t>
                      </a:r>
                      <a:endParaRPr lang="zh-CN" altLang="en-US" dirty="0">
                        <a:solidFill>
                          <a:schemeClr val="tx1"/>
                        </a:solidFill>
                      </a:endParaRPr>
                    </a:p>
                  </a:txBody>
                  <a:tcPr>
                    <a:solidFill>
                      <a:schemeClr val="bg1"/>
                    </a:solidFill>
                  </a:tcPr>
                </a:tc>
              </a:tr>
            </a:tbl>
          </a:graphicData>
        </a:graphic>
      </p:graphicFrame>
      <p:grpSp>
        <p:nvGrpSpPr>
          <p:cNvPr id="26" name="组合 25"/>
          <p:cNvGrpSpPr/>
          <p:nvPr/>
        </p:nvGrpSpPr>
        <p:grpSpPr>
          <a:xfrm>
            <a:off x="365325" y="3105405"/>
            <a:ext cx="12184456" cy="369332"/>
            <a:chOff x="757589" y="3433990"/>
            <a:chExt cx="12184456" cy="369332"/>
          </a:xfrm>
        </p:grpSpPr>
        <p:sp>
          <p:nvSpPr>
            <p:cNvPr id="17" name="文本框 16"/>
            <p:cNvSpPr txBox="1"/>
            <p:nvPr/>
          </p:nvSpPr>
          <p:spPr>
            <a:xfrm>
              <a:off x="757589" y="3433990"/>
              <a:ext cx="12184456" cy="369332"/>
            </a:xfrm>
            <a:prstGeom prst="rect">
              <a:avLst/>
            </a:prstGeom>
            <a:noFill/>
          </p:spPr>
          <p:txBody>
            <a:bodyPr wrap="square" rtlCol="0">
              <a:spAutoFit/>
            </a:bodyPr>
            <a:lstStyle/>
            <a:p>
              <a:r>
                <a:rPr lang="zh-CN" altLang="en-US" dirty="0" smtClean="0"/>
                <a:t>              即</a:t>
              </a:r>
              <a:r>
                <a:rPr lang="en-US" altLang="zh-CN" dirty="0" smtClean="0"/>
                <a:t>meta-test classes</a:t>
              </a:r>
              <a:r>
                <a:rPr lang="zh-CN" altLang="en-US" dirty="0" smtClean="0"/>
                <a:t>，             包含共计</a:t>
              </a:r>
              <a:r>
                <a:rPr lang="en-US" altLang="zh-CN" dirty="0" smtClean="0"/>
                <a:t>100</a:t>
              </a:r>
              <a:r>
                <a:rPr lang="zh-CN" altLang="en-US" dirty="0" smtClean="0"/>
                <a:t>个样本，即                 ，是用于训练和测试                  的数据集。</a:t>
              </a:r>
              <a:endParaRPr lang="zh-CN" altLang="en-US" dirty="0"/>
            </a:p>
          </p:txBody>
        </p:sp>
        <p:pic>
          <p:nvPicPr>
            <p:cNvPr id="22" name="图片 21"/>
            <p:cNvPicPr>
              <a:picLocks noChangeAspect="1"/>
            </p:cNvPicPr>
            <p:nvPr/>
          </p:nvPicPr>
          <p:blipFill>
            <a:blip r:embed="rId11"/>
            <a:stretch>
              <a:fillRect/>
            </a:stretch>
          </p:blipFill>
          <p:spPr>
            <a:xfrm>
              <a:off x="887352" y="3484532"/>
              <a:ext cx="804742" cy="268247"/>
            </a:xfrm>
            <a:prstGeom prst="rect">
              <a:avLst/>
            </a:prstGeom>
          </p:spPr>
        </p:pic>
        <p:pic>
          <p:nvPicPr>
            <p:cNvPr id="28" name="图片 27"/>
            <p:cNvPicPr>
              <a:picLocks noChangeAspect="1"/>
            </p:cNvPicPr>
            <p:nvPr/>
          </p:nvPicPr>
          <p:blipFill>
            <a:blip r:embed="rId5"/>
            <a:stretch>
              <a:fillRect/>
            </a:stretch>
          </p:blipFill>
          <p:spPr>
            <a:xfrm>
              <a:off x="3985497" y="3505120"/>
              <a:ext cx="809625" cy="266700"/>
            </a:xfrm>
            <a:prstGeom prst="rect">
              <a:avLst/>
            </a:prstGeom>
          </p:spPr>
        </p:pic>
        <p:pic>
          <p:nvPicPr>
            <p:cNvPr id="24" name="图片 23"/>
            <p:cNvPicPr>
              <a:picLocks noChangeAspect="1"/>
            </p:cNvPicPr>
            <p:nvPr/>
          </p:nvPicPr>
          <p:blipFill>
            <a:blip r:embed="rId12"/>
            <a:stretch>
              <a:fillRect/>
            </a:stretch>
          </p:blipFill>
          <p:spPr>
            <a:xfrm>
              <a:off x="7293725" y="3484532"/>
              <a:ext cx="990600" cy="295275"/>
            </a:xfrm>
            <a:prstGeom prst="rect">
              <a:avLst/>
            </a:prstGeom>
          </p:spPr>
        </p:pic>
        <p:pic>
          <p:nvPicPr>
            <p:cNvPr id="25" name="图片 24"/>
            <p:cNvPicPr>
              <a:picLocks noChangeAspect="1"/>
            </p:cNvPicPr>
            <p:nvPr/>
          </p:nvPicPr>
          <p:blipFill>
            <a:blip r:embed="rId13"/>
            <a:stretch>
              <a:fillRect/>
            </a:stretch>
          </p:blipFill>
          <p:spPr>
            <a:xfrm>
              <a:off x="10396753" y="3495595"/>
              <a:ext cx="1133475" cy="285750"/>
            </a:xfrm>
            <a:prstGeom prst="rect">
              <a:avLst/>
            </a:prstGeom>
          </p:spPr>
        </p:pic>
      </p:grpSp>
      <p:grpSp>
        <p:nvGrpSpPr>
          <p:cNvPr id="27" name="组合 26"/>
          <p:cNvGrpSpPr/>
          <p:nvPr/>
        </p:nvGrpSpPr>
        <p:grpSpPr>
          <a:xfrm>
            <a:off x="181844" y="3798332"/>
            <a:ext cx="4965452" cy="2585323"/>
            <a:chOff x="181844" y="3798332"/>
            <a:chExt cx="4965452" cy="2585323"/>
          </a:xfrm>
        </p:grpSpPr>
        <p:sp>
          <p:nvSpPr>
            <p:cNvPr id="2" name="文本框 1"/>
            <p:cNvSpPr txBox="1"/>
            <p:nvPr/>
          </p:nvSpPr>
          <p:spPr>
            <a:xfrm>
              <a:off x="246140" y="3798332"/>
              <a:ext cx="4901156" cy="2585323"/>
            </a:xfrm>
            <a:prstGeom prst="rect">
              <a:avLst/>
            </a:prstGeom>
            <a:noFill/>
          </p:spPr>
          <p:txBody>
            <a:bodyPr wrap="square" rtlCol="0">
              <a:spAutoFit/>
            </a:bodyPr>
            <a:lstStyle/>
            <a:p>
              <a:pPr>
                <a:lnSpc>
                  <a:spcPct val="150000"/>
                </a:lnSpc>
              </a:pPr>
              <a:r>
                <a:rPr lang="zh-CN" altLang="en-US" dirty="0" smtClean="0">
                  <a:latin typeface="Times New Roman" panose="02020603050405020304" pitchFamily="18" charset="0"/>
                  <a:ea typeface="+mn-ea"/>
                  <a:cs typeface="Times New Roman" panose="02020603050405020304" pitchFamily="18" charset="0"/>
                </a:rPr>
                <a:t>根据</a:t>
              </a:r>
              <a:r>
                <a:rPr lang="en-US" altLang="zh-CN" dirty="0" smtClean="0">
                  <a:latin typeface="Times New Roman" panose="02020603050405020304" pitchFamily="18" charset="0"/>
                  <a:ea typeface="+mn-ea"/>
                  <a:cs typeface="Times New Roman" panose="02020603050405020304" pitchFamily="18" charset="0"/>
                </a:rPr>
                <a:t>5-way 5-shot</a:t>
              </a:r>
              <a:r>
                <a:rPr lang="zh-CN" altLang="en-US" dirty="0" smtClean="0">
                  <a:latin typeface="Times New Roman" panose="02020603050405020304" pitchFamily="18" charset="0"/>
                  <a:ea typeface="+mn-ea"/>
                  <a:cs typeface="Times New Roman" panose="02020603050405020304" pitchFamily="18" charset="0"/>
                </a:rPr>
                <a:t>的实验设置，在训练             阶段，从                  中随机取</a:t>
              </a:r>
              <a:r>
                <a:rPr lang="en-US" altLang="zh-CN" dirty="0" smtClean="0">
                  <a:latin typeface="Times New Roman" panose="02020603050405020304" pitchFamily="18" charset="0"/>
                  <a:ea typeface="+mn-ea"/>
                  <a:cs typeface="Times New Roman" panose="02020603050405020304" pitchFamily="18" charset="0"/>
                </a:rPr>
                <a:t>5</a:t>
              </a:r>
              <a:r>
                <a:rPr lang="zh-CN" altLang="en-US" dirty="0" smtClean="0">
                  <a:latin typeface="Times New Roman" panose="02020603050405020304" pitchFamily="18" charset="0"/>
                  <a:ea typeface="+mn-ea"/>
                  <a:cs typeface="Times New Roman" panose="02020603050405020304" pitchFamily="18" charset="0"/>
                </a:rPr>
                <a:t>个类别，每个类别再随机取</a:t>
              </a:r>
              <a:r>
                <a:rPr lang="en-US" altLang="zh-CN" dirty="0" smtClean="0">
                  <a:latin typeface="Times New Roman" panose="02020603050405020304" pitchFamily="18" charset="0"/>
                  <a:ea typeface="+mn-ea"/>
                  <a:cs typeface="Times New Roman" panose="02020603050405020304" pitchFamily="18" charset="0"/>
                </a:rPr>
                <a:t>20</a:t>
              </a:r>
              <a:r>
                <a:rPr lang="zh-CN" altLang="en-US" dirty="0" smtClean="0">
                  <a:latin typeface="Times New Roman" panose="02020603050405020304" pitchFamily="18" charset="0"/>
                  <a:ea typeface="+mn-ea"/>
                  <a:cs typeface="Times New Roman" panose="02020603050405020304" pitchFamily="18" charset="0"/>
                </a:rPr>
                <a:t>个已标注样本，组成一个            ，相当于普通深度学习模型训练过程中的一条训练数据。抽取若干个           ，组成一个</a:t>
              </a:r>
              <a:r>
                <a:rPr lang="en-US" altLang="zh-CN" dirty="0" smtClean="0">
                  <a:latin typeface="Times New Roman" panose="02020603050405020304" pitchFamily="18" charset="0"/>
                  <a:ea typeface="+mn-ea"/>
                  <a:cs typeface="Times New Roman" panose="02020603050405020304" pitchFamily="18" charset="0"/>
                </a:rPr>
                <a:t>batch</a:t>
              </a:r>
              <a:r>
                <a:rPr lang="zh-CN" altLang="en-US" dirty="0" smtClean="0">
                  <a:latin typeface="Times New Roman" panose="02020603050405020304" pitchFamily="18" charset="0"/>
                  <a:ea typeface="+mn-ea"/>
                  <a:cs typeface="Times New Roman" panose="02020603050405020304" pitchFamily="18" charset="0"/>
                </a:rPr>
                <a:t>。</a:t>
              </a:r>
              <a:endParaRPr lang="en-US" altLang="zh-CN" dirty="0" smtClean="0">
                <a:latin typeface="Times New Roman" panose="02020603050405020304" pitchFamily="18" charset="0"/>
                <a:ea typeface="+mn-ea"/>
                <a:cs typeface="Times New Roman" panose="02020603050405020304" pitchFamily="18" charset="0"/>
              </a:endParaRPr>
            </a:p>
            <a:p>
              <a:pPr>
                <a:lnSpc>
                  <a:spcPct val="150000"/>
                </a:lnSpc>
              </a:pPr>
              <a:r>
                <a:rPr lang="zh-CN" altLang="en-US" dirty="0" smtClean="0">
                  <a:latin typeface="Times New Roman" panose="02020603050405020304" pitchFamily="18" charset="0"/>
                  <a:ea typeface="+mn-ea"/>
                  <a:cs typeface="Times New Roman" panose="02020603050405020304" pitchFamily="18" charset="0"/>
                </a:rPr>
                <a:t>                 与              阶段相似。</a:t>
              </a:r>
              <a:endParaRPr lang="zh-CN" altLang="en-US" dirty="0">
                <a:latin typeface="Times New Roman" panose="02020603050405020304" pitchFamily="18" charset="0"/>
                <a:ea typeface="+mn-ea"/>
                <a:cs typeface="Times New Roman" panose="02020603050405020304" pitchFamily="18" charset="0"/>
              </a:endParaRPr>
            </a:p>
          </p:txBody>
        </p:sp>
        <p:pic>
          <p:nvPicPr>
            <p:cNvPr id="33" name="图片 32"/>
            <p:cNvPicPr>
              <a:picLocks noChangeAspect="1"/>
            </p:cNvPicPr>
            <p:nvPr/>
          </p:nvPicPr>
          <p:blipFill>
            <a:blip r:embed="rId4"/>
            <a:stretch>
              <a:fillRect/>
            </a:stretch>
          </p:blipFill>
          <p:spPr>
            <a:xfrm>
              <a:off x="4107234" y="3951351"/>
              <a:ext cx="695444" cy="295275"/>
            </a:xfrm>
            <a:prstGeom prst="rect">
              <a:avLst/>
            </a:prstGeom>
          </p:spPr>
        </p:pic>
        <p:pic>
          <p:nvPicPr>
            <p:cNvPr id="34" name="图片 33"/>
            <p:cNvPicPr>
              <a:picLocks noChangeAspect="1"/>
            </p:cNvPicPr>
            <p:nvPr/>
          </p:nvPicPr>
          <p:blipFill>
            <a:blip r:embed="rId3"/>
            <a:stretch>
              <a:fillRect/>
            </a:stretch>
          </p:blipFill>
          <p:spPr>
            <a:xfrm>
              <a:off x="1010532" y="4344973"/>
              <a:ext cx="1053703" cy="257175"/>
            </a:xfrm>
            <a:prstGeom prst="rect">
              <a:avLst/>
            </a:prstGeom>
          </p:spPr>
        </p:pic>
        <p:pic>
          <p:nvPicPr>
            <p:cNvPr id="16" name="图片 15"/>
            <p:cNvPicPr>
              <a:picLocks noChangeAspect="1"/>
            </p:cNvPicPr>
            <p:nvPr/>
          </p:nvPicPr>
          <p:blipFill>
            <a:blip r:embed="rId14"/>
            <a:stretch>
              <a:fillRect/>
            </a:stretch>
          </p:blipFill>
          <p:spPr>
            <a:xfrm>
              <a:off x="4054801" y="4787560"/>
              <a:ext cx="628196" cy="230955"/>
            </a:xfrm>
            <a:prstGeom prst="rect">
              <a:avLst/>
            </a:prstGeom>
          </p:spPr>
        </p:pic>
        <p:pic>
          <p:nvPicPr>
            <p:cNvPr id="36" name="图片 35"/>
            <p:cNvPicPr>
              <a:picLocks noChangeAspect="1"/>
            </p:cNvPicPr>
            <p:nvPr/>
          </p:nvPicPr>
          <p:blipFill>
            <a:blip r:embed="rId13"/>
            <a:stretch>
              <a:fillRect/>
            </a:stretch>
          </p:blipFill>
          <p:spPr>
            <a:xfrm>
              <a:off x="181844" y="5920679"/>
              <a:ext cx="1133475" cy="295275"/>
            </a:xfrm>
            <a:prstGeom prst="rect">
              <a:avLst/>
            </a:prstGeom>
          </p:spPr>
        </p:pic>
        <p:pic>
          <p:nvPicPr>
            <p:cNvPr id="37" name="图片 36"/>
            <p:cNvPicPr>
              <a:picLocks noChangeAspect="1"/>
            </p:cNvPicPr>
            <p:nvPr/>
          </p:nvPicPr>
          <p:blipFill rotWithShape="1">
            <a:blip r:embed="rId4"/>
            <a:srcRect b="17153"/>
            <a:stretch/>
          </p:blipFill>
          <p:spPr>
            <a:xfrm>
              <a:off x="1615536" y="5971329"/>
              <a:ext cx="695444" cy="244625"/>
            </a:xfrm>
            <a:prstGeom prst="rect">
              <a:avLst/>
            </a:prstGeom>
          </p:spPr>
        </p:pic>
        <p:pic>
          <p:nvPicPr>
            <p:cNvPr id="38" name="图片 37"/>
            <p:cNvPicPr>
              <a:picLocks noChangeAspect="1"/>
            </p:cNvPicPr>
            <p:nvPr/>
          </p:nvPicPr>
          <p:blipFill>
            <a:blip r:embed="rId14"/>
            <a:stretch>
              <a:fillRect/>
            </a:stretch>
          </p:blipFill>
          <p:spPr>
            <a:xfrm>
              <a:off x="2371941" y="5589240"/>
              <a:ext cx="649553" cy="238807"/>
            </a:xfrm>
            <a:prstGeom prst="rect">
              <a:avLst/>
            </a:prstGeom>
          </p:spPr>
        </p:pic>
      </p:grpSp>
      <p:pic>
        <p:nvPicPr>
          <p:cNvPr id="29" name="图片 28"/>
          <p:cNvPicPr>
            <a:picLocks noChangeAspect="1"/>
          </p:cNvPicPr>
          <p:nvPr/>
        </p:nvPicPr>
        <p:blipFill>
          <a:blip r:embed="rId15"/>
          <a:stretch>
            <a:fillRect/>
          </a:stretch>
        </p:blipFill>
        <p:spPr>
          <a:xfrm>
            <a:off x="244999" y="2370202"/>
            <a:ext cx="11772900" cy="2705100"/>
          </a:xfrm>
          <a:prstGeom prst="rect">
            <a:avLst/>
          </a:prstGeom>
        </p:spPr>
      </p:pic>
      <p:sp>
        <p:nvSpPr>
          <p:cNvPr id="32" name="矩形 31"/>
          <p:cNvSpPr/>
          <p:nvPr/>
        </p:nvSpPr>
        <p:spPr>
          <a:xfrm>
            <a:off x="101668" y="5146432"/>
            <a:ext cx="12059562" cy="16912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1" name="直接箭头连接符 40"/>
          <p:cNvCxnSpPr/>
          <p:nvPr/>
        </p:nvCxnSpPr>
        <p:spPr>
          <a:xfrm>
            <a:off x="673404" y="5971329"/>
            <a:ext cx="942132"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2" name="矩形 41"/>
          <p:cNvSpPr/>
          <p:nvPr/>
        </p:nvSpPr>
        <p:spPr>
          <a:xfrm>
            <a:off x="1831975" y="5803628"/>
            <a:ext cx="6162724" cy="369332"/>
          </a:xfrm>
          <a:prstGeom prst="rect">
            <a:avLst/>
          </a:prstGeom>
        </p:spPr>
        <p:txBody>
          <a:bodyPr wrap="square" anchor="b">
            <a:spAutoFit/>
          </a:bodyPr>
          <a:lstStyle/>
          <a:p>
            <a:r>
              <a:rPr lang="en-US" altLang="zh-CN" dirty="0">
                <a:solidFill>
                  <a:srgbClr val="FF0000"/>
                </a:solidFill>
              </a:rPr>
              <a:t>Few-shot Object Detection via Feature Reweighting</a:t>
            </a:r>
            <a:endParaRPr lang="zh-CN" altLang="en-US" dirty="0">
              <a:solidFill>
                <a:srgbClr val="FF0000"/>
              </a:solidFill>
            </a:endParaRPr>
          </a:p>
        </p:txBody>
      </p:sp>
    </p:spTree>
    <p:extLst>
      <p:ext uri="{BB962C8B-B14F-4D97-AF65-F5344CB8AC3E}">
        <p14:creationId xmlns:p14="http://schemas.microsoft.com/office/powerpoint/2010/main" val="1393049548"/>
      </p:ext>
    </p:extLst>
  </p:cSld>
  <p:clrMapOvr>
    <a:masterClrMapping/>
  </p:clrMapOvr>
  <p:transition spd="med" advTm="30169">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4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直接连接符 6"/>
          <p:cNvSpPr>
            <a:spLocks noChangeShapeType="1"/>
          </p:cNvSpPr>
          <p:nvPr/>
        </p:nvSpPr>
        <p:spPr bwMode="auto">
          <a:xfrm>
            <a:off x="905074" y="317650"/>
            <a:ext cx="1588" cy="512762"/>
          </a:xfrm>
          <a:prstGeom prst="line">
            <a:avLst/>
          </a:prstGeom>
          <a:noFill/>
          <a:ln w="76200">
            <a:solidFill>
              <a:schemeClr val="bg1">
                <a:lumMod val="75000"/>
              </a:schemeClr>
            </a:solidFill>
            <a:bevel/>
            <a:headEnd/>
            <a:tailEnd/>
          </a:ln>
          <a:extLst/>
        </p:spPr>
        <p:txBody>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eaLnBrk="1" hangingPunct="1">
              <a:defRPr/>
            </a:pPr>
            <a:endParaRPr lang="zh-CN" altLang="en-US"/>
          </a:p>
        </p:txBody>
      </p:sp>
      <p:sp>
        <p:nvSpPr>
          <p:cNvPr id="6150" name="TextBox 50"/>
          <p:cNvSpPr>
            <a:spLocks noChangeArrowheads="1"/>
          </p:cNvSpPr>
          <p:nvPr/>
        </p:nvSpPr>
        <p:spPr bwMode="auto">
          <a:xfrm>
            <a:off x="365325" y="258912"/>
            <a:ext cx="468313" cy="630238"/>
          </a:xfrm>
          <a:prstGeom prst="rect">
            <a:avLst/>
          </a:prstGeom>
          <a:noFill/>
          <a:ln w="9525">
            <a:noFill/>
            <a:miter lim="800000"/>
            <a:headEnd/>
            <a:tailEnd/>
          </a:ln>
        </p:spPr>
        <p:txBody>
          <a:bodyPr>
            <a:spAutoFit/>
          </a:bodyPr>
          <a:lstStyle/>
          <a:p>
            <a:pPr eaLnBrk="1" hangingPunct="1"/>
            <a:r>
              <a:rPr lang="en-US" altLang="zh-CN" sz="3500" dirty="0" smtClean="0">
                <a:solidFill>
                  <a:srgbClr val="FF0000"/>
                </a:solidFill>
                <a:latin typeface="Arial Black" pitchFamily="34" charset="0"/>
                <a:ea typeface="汉仪菱心体简"/>
                <a:cs typeface="汉仪菱心体简"/>
                <a:sym typeface="Arial Black" pitchFamily="34" charset="0"/>
              </a:rPr>
              <a:t>4</a:t>
            </a:r>
            <a:endParaRPr lang="zh-CN" altLang="en-US" sz="3500" dirty="0">
              <a:solidFill>
                <a:srgbClr val="FF0000"/>
              </a:solidFill>
              <a:latin typeface="Arial Black" pitchFamily="34" charset="0"/>
              <a:ea typeface="汉仪菱心体简"/>
              <a:cs typeface="汉仪菱心体简"/>
              <a:sym typeface="Arial Black" pitchFamily="34" charset="0"/>
            </a:endParaRPr>
          </a:p>
        </p:txBody>
      </p:sp>
      <p:sp>
        <p:nvSpPr>
          <p:cNvPr id="6154" name="AutoShape 10" descr="http://img5.imgtn.bdimg.com/it/u=2389761677,3603769486&amp;fm=11&amp;gp=0.jpg"/>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14" name="矩形 13"/>
          <p:cNvSpPr/>
          <p:nvPr/>
        </p:nvSpPr>
        <p:spPr>
          <a:xfrm>
            <a:off x="365324" y="1124744"/>
            <a:ext cx="6162724" cy="369332"/>
          </a:xfrm>
          <a:prstGeom prst="rect">
            <a:avLst/>
          </a:prstGeom>
        </p:spPr>
        <p:txBody>
          <a:bodyPr wrap="square">
            <a:spAutoFit/>
          </a:bodyPr>
          <a:lstStyle/>
          <a:p>
            <a:r>
              <a:rPr lang="en-US" altLang="zh-CN" dirty="0"/>
              <a:t>Few-shot Adaptive Faster R-CNN</a:t>
            </a:r>
            <a:endParaRPr lang="zh-CN" altLang="en-US" dirty="0"/>
          </a:p>
        </p:txBody>
      </p:sp>
      <p:pic>
        <p:nvPicPr>
          <p:cNvPr id="4" name="图片 3"/>
          <p:cNvPicPr>
            <a:picLocks noChangeAspect="1"/>
          </p:cNvPicPr>
          <p:nvPr/>
        </p:nvPicPr>
        <p:blipFill>
          <a:blip r:embed="rId3"/>
          <a:stretch>
            <a:fillRect/>
          </a:stretch>
        </p:blipFill>
        <p:spPr>
          <a:xfrm>
            <a:off x="4759138" y="2577306"/>
            <a:ext cx="6178126" cy="3591471"/>
          </a:xfrm>
          <a:prstGeom prst="rect">
            <a:avLst/>
          </a:prstGeom>
        </p:spPr>
      </p:pic>
      <p:sp>
        <p:nvSpPr>
          <p:cNvPr id="2" name="矩形 1"/>
          <p:cNvSpPr/>
          <p:nvPr/>
        </p:nvSpPr>
        <p:spPr>
          <a:xfrm>
            <a:off x="469181" y="1837422"/>
            <a:ext cx="4289957" cy="707886"/>
          </a:xfrm>
          <a:prstGeom prst="rect">
            <a:avLst/>
          </a:prstGeom>
        </p:spPr>
        <p:txBody>
          <a:bodyPr wrap="none">
            <a:spAutoFit/>
          </a:bodyPr>
          <a:lstStyle/>
          <a:p>
            <a:r>
              <a:rPr lang="zh-CN" altLang="en-US" sz="2000" dirty="0" smtClean="0">
                <a:latin typeface="Times New Roman" panose="02020603050405020304" pitchFamily="18" charset="0"/>
                <a:cs typeface="Times New Roman" panose="02020603050405020304" pitchFamily="18" charset="0"/>
              </a:rPr>
              <a:t>unsupervised </a:t>
            </a:r>
            <a:r>
              <a:rPr lang="zh-CN" altLang="en-US" sz="2000" dirty="0">
                <a:latin typeface="Times New Roman" panose="02020603050405020304" pitchFamily="18" charset="0"/>
                <a:cs typeface="Times New Roman" panose="02020603050405020304" pitchFamily="18" charset="0"/>
              </a:rPr>
              <a:t>domain adaptation (UDA)</a:t>
            </a:r>
          </a:p>
          <a:p>
            <a:endParaRPr lang="zh-CN" altLang="en-US" sz="2000" dirty="0">
              <a:latin typeface="Times New Roman" panose="02020603050405020304" pitchFamily="18" charset="0"/>
              <a:cs typeface="Times New Roman" panose="02020603050405020304" pitchFamily="18" charset="0"/>
            </a:endParaRPr>
          </a:p>
        </p:txBody>
      </p:sp>
      <p:sp>
        <p:nvSpPr>
          <p:cNvPr id="5" name="矩形 4"/>
          <p:cNvSpPr/>
          <p:nvPr/>
        </p:nvSpPr>
        <p:spPr>
          <a:xfrm>
            <a:off x="4870560" y="1848557"/>
            <a:ext cx="6294114" cy="369332"/>
          </a:xfrm>
          <a:prstGeom prst="rect">
            <a:avLst/>
          </a:prstGeom>
        </p:spPr>
        <p:txBody>
          <a:bodyPr wrap="square">
            <a:spAutoFit/>
          </a:bodyPr>
          <a:lstStyle/>
          <a:p>
            <a:r>
              <a:rPr lang="zh-CN" altLang="en-US" dirty="0">
                <a:latin typeface="Times New Roman" panose="02020603050405020304" pitchFamily="18" charset="0"/>
                <a:cs typeface="Times New Roman" panose="02020603050405020304" pitchFamily="18" charset="0"/>
              </a:rPr>
              <a:t>Domain adaptive faster rcnn for object detection in the wild.</a:t>
            </a:r>
          </a:p>
        </p:txBody>
      </p:sp>
      <p:sp>
        <p:nvSpPr>
          <p:cNvPr id="8" name="左大括号 7"/>
          <p:cNvSpPr/>
          <p:nvPr/>
        </p:nvSpPr>
        <p:spPr>
          <a:xfrm>
            <a:off x="357759" y="1987031"/>
            <a:ext cx="114052" cy="76322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9" name="矩形 8"/>
          <p:cNvSpPr/>
          <p:nvPr/>
        </p:nvSpPr>
        <p:spPr>
          <a:xfrm>
            <a:off x="466131" y="2445675"/>
            <a:ext cx="3855543" cy="400110"/>
          </a:xfrm>
          <a:prstGeom prst="rect">
            <a:avLst/>
          </a:prstGeom>
        </p:spPr>
        <p:txBody>
          <a:bodyPr wrap="none">
            <a:spAutoFit/>
          </a:bodyPr>
          <a:lstStyle/>
          <a:p>
            <a:r>
              <a:rPr lang="zh-CN" altLang="en-US" sz="2000" dirty="0">
                <a:latin typeface="Times New Roman" panose="02020603050405020304" pitchFamily="18" charset="0"/>
                <a:cs typeface="Times New Roman" panose="02020603050405020304" pitchFamily="18" charset="0"/>
              </a:rPr>
              <a:t>few-shot domain adaptation (FDA) </a:t>
            </a:r>
          </a:p>
        </p:txBody>
      </p:sp>
      <p:sp>
        <p:nvSpPr>
          <p:cNvPr id="15" name="Text Box 27"/>
          <p:cNvSpPr txBox="1">
            <a:spLocks noChangeArrowheads="1"/>
          </p:cNvSpPr>
          <p:nvPr/>
        </p:nvSpPr>
        <p:spPr bwMode="auto">
          <a:xfrm>
            <a:off x="911424" y="360512"/>
            <a:ext cx="4254500" cy="400110"/>
          </a:xfrm>
          <a:prstGeom prst="rect">
            <a:avLst/>
          </a:prstGeom>
          <a:noFill/>
          <a:ln w="9525">
            <a:noFill/>
            <a:miter lim="800000"/>
            <a:headEnd/>
            <a:tailEnd/>
          </a:ln>
        </p:spPr>
        <p:txBody>
          <a:bodyPr>
            <a:spAutoFit/>
          </a:bodyPr>
          <a:lstStyle/>
          <a:p>
            <a:r>
              <a:rPr lang="en-US" altLang="zh-CN" sz="2000" dirty="0" smtClean="0">
                <a:latin typeface="Times New Roman" panose="02020603050405020304" pitchFamily="18" charset="0"/>
                <a:ea typeface="黑体" panose="02010609060101010101" pitchFamily="49" charset="-122"/>
                <a:cs typeface="Times New Roman" panose="02020603050405020304" pitchFamily="18" charset="0"/>
              </a:rPr>
              <a:t>FDA</a:t>
            </a:r>
            <a:endParaRPr lang="en-US" altLang="zh-CN" sz="2000" b="1" dirty="0">
              <a:latin typeface="Times New Roman" panose="02020603050405020304" pitchFamily="18" charset="0"/>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3254829197"/>
      </p:ext>
    </p:extLst>
  </p:cSld>
  <p:clrMapOvr>
    <a:masterClrMapping/>
  </p:clrMapOvr>
  <p:transition spd="med" advTm="30169">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8" grpId="0" animBg="1"/>
      <p:bldP spid="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直接连接符 6"/>
          <p:cNvSpPr>
            <a:spLocks noChangeShapeType="1"/>
          </p:cNvSpPr>
          <p:nvPr/>
        </p:nvSpPr>
        <p:spPr bwMode="auto">
          <a:xfrm>
            <a:off x="905074" y="317650"/>
            <a:ext cx="1588" cy="512762"/>
          </a:xfrm>
          <a:prstGeom prst="line">
            <a:avLst/>
          </a:prstGeom>
          <a:noFill/>
          <a:ln w="76200">
            <a:solidFill>
              <a:schemeClr val="bg1">
                <a:lumMod val="75000"/>
              </a:schemeClr>
            </a:solidFill>
            <a:bevel/>
            <a:headEnd/>
            <a:tailEnd/>
          </a:ln>
          <a:extLst/>
        </p:spPr>
        <p:txBody>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eaLnBrk="1" hangingPunct="1">
              <a:defRPr/>
            </a:pPr>
            <a:endParaRPr lang="zh-CN" altLang="en-US"/>
          </a:p>
        </p:txBody>
      </p:sp>
      <p:sp>
        <p:nvSpPr>
          <p:cNvPr id="6150" name="TextBox 50"/>
          <p:cNvSpPr>
            <a:spLocks noChangeArrowheads="1"/>
          </p:cNvSpPr>
          <p:nvPr/>
        </p:nvSpPr>
        <p:spPr bwMode="auto">
          <a:xfrm>
            <a:off x="365325" y="258912"/>
            <a:ext cx="468313" cy="630238"/>
          </a:xfrm>
          <a:prstGeom prst="rect">
            <a:avLst/>
          </a:prstGeom>
          <a:noFill/>
          <a:ln w="9525">
            <a:noFill/>
            <a:miter lim="800000"/>
            <a:headEnd/>
            <a:tailEnd/>
          </a:ln>
        </p:spPr>
        <p:txBody>
          <a:bodyPr>
            <a:spAutoFit/>
          </a:bodyPr>
          <a:lstStyle/>
          <a:p>
            <a:pPr eaLnBrk="1" hangingPunct="1"/>
            <a:r>
              <a:rPr lang="en-US" altLang="zh-CN" sz="3500" dirty="0" smtClean="0">
                <a:solidFill>
                  <a:srgbClr val="FF0000"/>
                </a:solidFill>
                <a:latin typeface="Arial Black" pitchFamily="34" charset="0"/>
                <a:ea typeface="汉仪菱心体简"/>
                <a:cs typeface="汉仪菱心体简"/>
                <a:sym typeface="Arial Black" pitchFamily="34" charset="0"/>
              </a:rPr>
              <a:t>4</a:t>
            </a:r>
            <a:endParaRPr lang="zh-CN" altLang="en-US" sz="3500" dirty="0">
              <a:solidFill>
                <a:srgbClr val="FF0000"/>
              </a:solidFill>
              <a:latin typeface="Arial Black" pitchFamily="34" charset="0"/>
              <a:ea typeface="汉仪菱心体简"/>
              <a:cs typeface="汉仪菱心体简"/>
              <a:sym typeface="Arial Black" pitchFamily="34" charset="0"/>
            </a:endParaRPr>
          </a:p>
        </p:txBody>
      </p:sp>
      <p:sp>
        <p:nvSpPr>
          <p:cNvPr id="6152" name="AutoShape 8" descr="http://img5.imgtn.bdimg.com/it/u=2389761677,3603769486&amp;fm=11&amp;gp=0.jpg"/>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6154" name="AutoShape 10" descr="http://img5.imgtn.bdimg.com/it/u=2389761677,3603769486&amp;fm=11&amp;gp=0.jpg"/>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14" name="矩形 13"/>
          <p:cNvSpPr/>
          <p:nvPr/>
        </p:nvSpPr>
        <p:spPr>
          <a:xfrm>
            <a:off x="365324" y="1164920"/>
            <a:ext cx="3642444" cy="369332"/>
          </a:xfrm>
          <a:prstGeom prst="rect">
            <a:avLst/>
          </a:prstGeom>
        </p:spPr>
        <p:txBody>
          <a:bodyPr wrap="square" anchor="b">
            <a:spAutoFit/>
          </a:bodyPr>
          <a:lstStyle/>
          <a:p>
            <a:r>
              <a:rPr lang="en-US" altLang="zh-CN" dirty="0"/>
              <a:t>Few-shot Adaptive Faster R-CNN</a:t>
            </a:r>
            <a:endParaRPr lang="zh-CN" altLang="en-US" dirty="0"/>
          </a:p>
        </p:txBody>
      </p:sp>
      <p:pic>
        <p:nvPicPr>
          <p:cNvPr id="3" name="图片 2"/>
          <p:cNvPicPr>
            <a:picLocks noChangeAspect="1"/>
          </p:cNvPicPr>
          <p:nvPr/>
        </p:nvPicPr>
        <p:blipFill>
          <a:blip r:embed="rId3"/>
          <a:stretch>
            <a:fillRect/>
          </a:stretch>
        </p:blipFill>
        <p:spPr>
          <a:xfrm>
            <a:off x="350416" y="1727735"/>
            <a:ext cx="11424591" cy="4915183"/>
          </a:xfrm>
          <a:prstGeom prst="rect">
            <a:avLst/>
          </a:prstGeom>
        </p:spPr>
      </p:pic>
      <p:sp>
        <p:nvSpPr>
          <p:cNvPr id="9" name="Text Box 27"/>
          <p:cNvSpPr txBox="1">
            <a:spLocks noChangeArrowheads="1"/>
          </p:cNvSpPr>
          <p:nvPr/>
        </p:nvSpPr>
        <p:spPr bwMode="auto">
          <a:xfrm>
            <a:off x="911424" y="360512"/>
            <a:ext cx="4254500" cy="400110"/>
          </a:xfrm>
          <a:prstGeom prst="rect">
            <a:avLst/>
          </a:prstGeom>
          <a:noFill/>
          <a:ln w="9525">
            <a:noFill/>
            <a:miter lim="800000"/>
            <a:headEnd/>
            <a:tailEnd/>
          </a:ln>
        </p:spPr>
        <p:txBody>
          <a:bodyPr>
            <a:spAutoFit/>
          </a:bodyPr>
          <a:lstStyle/>
          <a:p>
            <a:r>
              <a:rPr lang="en-US" altLang="zh-CN" sz="2000" dirty="0" smtClean="0">
                <a:latin typeface="Times New Roman" panose="02020603050405020304" pitchFamily="18" charset="0"/>
                <a:ea typeface="黑体" panose="02010609060101010101" pitchFamily="49" charset="-122"/>
                <a:cs typeface="Times New Roman" panose="02020603050405020304" pitchFamily="18" charset="0"/>
              </a:rPr>
              <a:t>FDA</a:t>
            </a:r>
            <a:endParaRPr lang="en-US" altLang="zh-CN" sz="2000" b="1" dirty="0">
              <a:latin typeface="Times New Roman" panose="02020603050405020304" pitchFamily="18" charset="0"/>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1278703523"/>
      </p:ext>
    </p:extLst>
  </p:cSld>
  <p:clrMapOvr>
    <a:masterClrMapping/>
  </p:clrMapOvr>
  <p:transition spd="med" advTm="30169">
    <p:wipe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Text Box 27"/>
          <p:cNvSpPr txBox="1">
            <a:spLocks noChangeArrowheads="1"/>
          </p:cNvSpPr>
          <p:nvPr/>
        </p:nvSpPr>
        <p:spPr bwMode="auto">
          <a:xfrm>
            <a:off x="1343472" y="312342"/>
            <a:ext cx="4318000" cy="523220"/>
          </a:xfrm>
          <a:prstGeom prst="rect">
            <a:avLst/>
          </a:prstGeom>
          <a:noFill/>
          <a:ln w="9525">
            <a:noFill/>
            <a:miter lim="800000"/>
            <a:headEnd/>
            <a:tailEnd/>
          </a:ln>
        </p:spPr>
        <p:txBody>
          <a:bodyPr>
            <a:spAutoFit/>
          </a:bodyPr>
          <a:lstStyle/>
          <a:p>
            <a:pPr eaLnBrk="1" hangingPunct="1">
              <a:spcBef>
                <a:spcPct val="50000"/>
              </a:spcBef>
              <a:spcAft>
                <a:spcPts val="500"/>
              </a:spcAft>
            </a:pPr>
            <a:r>
              <a:rPr lang="zh-CN" altLang="en-US" sz="2800" dirty="0" smtClean="0">
                <a:ea typeface="黑体" pitchFamily="2" charset="-122"/>
              </a:rPr>
              <a:t>内容概要</a:t>
            </a:r>
            <a:endParaRPr lang="en-US" altLang="zh-CN" sz="2800" dirty="0">
              <a:ea typeface="黑体" pitchFamily="2" charset="-122"/>
            </a:endParaRPr>
          </a:p>
        </p:txBody>
      </p:sp>
      <p:sp>
        <p:nvSpPr>
          <p:cNvPr id="5156" name="TextBox 24"/>
          <p:cNvSpPr>
            <a:spLocks noChangeArrowheads="1"/>
          </p:cNvSpPr>
          <p:nvPr/>
        </p:nvSpPr>
        <p:spPr bwMode="auto">
          <a:xfrm>
            <a:off x="1735027" y="2094561"/>
            <a:ext cx="4035425" cy="400110"/>
          </a:xfrm>
          <a:prstGeom prst="rect">
            <a:avLst/>
          </a:prstGeom>
          <a:noFill/>
          <a:ln w="9525">
            <a:noFill/>
            <a:miter lim="800000"/>
            <a:headEnd/>
            <a:tailEnd/>
          </a:ln>
        </p:spPr>
        <p:txBody>
          <a:bodyPr wrap="square">
            <a:spAutoFit/>
          </a:bodyPr>
          <a:lstStyle/>
          <a:p>
            <a:r>
              <a:rPr lang="zh-CN" altLang="en-US" sz="2000" dirty="0" smtClean="0">
                <a:latin typeface="黑体" pitchFamily="2" charset="-122"/>
                <a:ea typeface="黑体" pitchFamily="2" charset="-122"/>
              </a:rPr>
              <a:t>相关概念</a:t>
            </a:r>
            <a:endParaRPr lang="zh-CN" altLang="en-US" sz="2000" dirty="0">
              <a:latin typeface="黑体" pitchFamily="2" charset="-122"/>
              <a:ea typeface="黑体" pitchFamily="2" charset="-122"/>
            </a:endParaRPr>
          </a:p>
        </p:txBody>
      </p:sp>
      <p:grpSp>
        <p:nvGrpSpPr>
          <p:cNvPr id="3" name="组合 2"/>
          <p:cNvGrpSpPr/>
          <p:nvPr/>
        </p:nvGrpSpPr>
        <p:grpSpPr>
          <a:xfrm>
            <a:off x="1047919" y="1988840"/>
            <a:ext cx="577710" cy="646331"/>
            <a:chOff x="339865" y="1451192"/>
            <a:chExt cx="577710" cy="646331"/>
          </a:xfrm>
        </p:grpSpPr>
        <p:sp>
          <p:nvSpPr>
            <p:cNvPr id="21" name="直接连接符 20"/>
            <p:cNvSpPr>
              <a:spLocks noChangeShapeType="1"/>
            </p:cNvSpPr>
            <p:nvPr/>
          </p:nvSpPr>
          <p:spPr bwMode="auto">
            <a:xfrm>
              <a:off x="917575" y="1484784"/>
              <a:ext cx="0" cy="472239"/>
            </a:xfrm>
            <a:prstGeom prst="line">
              <a:avLst/>
            </a:prstGeom>
            <a:noFill/>
            <a:ln w="76200">
              <a:solidFill>
                <a:schemeClr val="bg1">
                  <a:lumMod val="75000"/>
                </a:schemeClr>
              </a:solidFill>
              <a:bevel/>
              <a:headEnd/>
              <a:tailEnd/>
            </a:ln>
            <a:extLst/>
          </p:spPr>
          <p:txBody>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eaLnBrk="1" hangingPunct="1">
                <a:defRPr/>
              </a:pPr>
              <a:endParaRPr lang="zh-CN" altLang="en-US" sz="3600"/>
            </a:p>
          </p:txBody>
        </p:sp>
        <p:sp>
          <p:nvSpPr>
            <p:cNvPr id="5158" name="TextBox 50"/>
            <p:cNvSpPr>
              <a:spLocks noChangeArrowheads="1"/>
            </p:cNvSpPr>
            <p:nvPr/>
          </p:nvSpPr>
          <p:spPr bwMode="auto">
            <a:xfrm>
              <a:off x="339865" y="1451192"/>
              <a:ext cx="468313" cy="646331"/>
            </a:xfrm>
            <a:prstGeom prst="rect">
              <a:avLst/>
            </a:prstGeom>
            <a:noFill/>
            <a:ln w="9525">
              <a:noFill/>
              <a:miter lim="800000"/>
              <a:headEnd/>
              <a:tailEnd/>
            </a:ln>
          </p:spPr>
          <p:txBody>
            <a:bodyPr>
              <a:spAutoFit/>
            </a:bodyPr>
            <a:lstStyle/>
            <a:p>
              <a:pPr eaLnBrk="1" hangingPunct="1"/>
              <a:endParaRPr lang="zh-CN" altLang="en-US" sz="3600" dirty="0">
                <a:solidFill>
                  <a:srgbClr val="FF0000"/>
                </a:solidFill>
                <a:latin typeface="Arial Black" pitchFamily="34" charset="0"/>
                <a:ea typeface="汉仪菱心体简"/>
                <a:cs typeface="汉仪菱心体简"/>
                <a:sym typeface="Arial Black" pitchFamily="34" charset="0"/>
              </a:endParaRPr>
            </a:p>
          </p:txBody>
        </p:sp>
      </p:grpSp>
      <p:sp>
        <p:nvSpPr>
          <p:cNvPr id="5127" name="TextBox 24"/>
          <p:cNvSpPr>
            <a:spLocks noChangeArrowheads="1"/>
          </p:cNvSpPr>
          <p:nvPr/>
        </p:nvSpPr>
        <p:spPr bwMode="auto">
          <a:xfrm>
            <a:off x="1735027" y="2926840"/>
            <a:ext cx="4724400" cy="400110"/>
          </a:xfrm>
          <a:prstGeom prst="rect">
            <a:avLst/>
          </a:prstGeom>
          <a:noFill/>
          <a:ln w="9525">
            <a:noFill/>
            <a:miter lim="800000"/>
            <a:headEnd/>
            <a:tailEnd/>
          </a:ln>
        </p:spPr>
        <p:txBody>
          <a:bodyPr wrap="square">
            <a:spAutoFit/>
          </a:bodyPr>
          <a:lstStyle/>
          <a:p>
            <a:r>
              <a:rPr lang="zh-CN" altLang="en-US" sz="2000" dirty="0" smtClean="0">
                <a:latin typeface="黑体" pitchFamily="2" charset="-122"/>
                <a:ea typeface="黑体" pitchFamily="2" charset="-122"/>
              </a:rPr>
              <a:t>相关文章</a:t>
            </a:r>
            <a:endParaRPr lang="zh-CN" altLang="en-US" sz="2000" dirty="0">
              <a:latin typeface="黑体" pitchFamily="2" charset="-122"/>
              <a:ea typeface="黑体" pitchFamily="2" charset="-122"/>
            </a:endParaRPr>
          </a:p>
        </p:txBody>
      </p:sp>
      <p:sp>
        <p:nvSpPr>
          <p:cNvPr id="57" name="直接连接符 56"/>
          <p:cNvSpPr>
            <a:spLocks noChangeShapeType="1"/>
          </p:cNvSpPr>
          <p:nvPr/>
        </p:nvSpPr>
        <p:spPr bwMode="auto">
          <a:xfrm>
            <a:off x="1629495" y="2924944"/>
            <a:ext cx="0" cy="472239"/>
          </a:xfrm>
          <a:prstGeom prst="line">
            <a:avLst/>
          </a:prstGeom>
          <a:noFill/>
          <a:ln w="76200">
            <a:solidFill>
              <a:schemeClr val="bg1">
                <a:lumMod val="75000"/>
              </a:schemeClr>
            </a:solidFill>
            <a:bevel/>
            <a:headEnd/>
            <a:tailEnd/>
          </a:ln>
          <a:extLst/>
        </p:spPr>
        <p:txBody>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eaLnBrk="1" hangingPunct="1">
              <a:defRPr/>
            </a:pPr>
            <a:endParaRPr lang="zh-CN" altLang="en-US" sz="3600"/>
          </a:p>
        </p:txBody>
      </p:sp>
      <p:sp>
        <p:nvSpPr>
          <p:cNvPr id="19" name="TextBox 24"/>
          <p:cNvSpPr>
            <a:spLocks noChangeArrowheads="1"/>
          </p:cNvSpPr>
          <p:nvPr/>
        </p:nvSpPr>
        <p:spPr bwMode="auto">
          <a:xfrm>
            <a:off x="1717937" y="3789040"/>
            <a:ext cx="4035425" cy="400110"/>
          </a:xfrm>
          <a:prstGeom prst="rect">
            <a:avLst/>
          </a:prstGeom>
          <a:noFill/>
          <a:ln w="9525">
            <a:noFill/>
            <a:miter lim="800000"/>
            <a:headEnd/>
            <a:tailEnd/>
          </a:ln>
        </p:spPr>
        <p:txBody>
          <a:bodyPr wrap="square">
            <a:spAutoFit/>
          </a:bodyPr>
          <a:lstStyle/>
          <a:p>
            <a:r>
              <a:rPr lang="zh-CN" altLang="en-US" sz="2000" dirty="0" smtClean="0">
                <a:latin typeface="黑体" pitchFamily="2" charset="-122"/>
                <a:ea typeface="黑体" pitchFamily="2" charset="-122"/>
              </a:rPr>
              <a:t>总结</a:t>
            </a:r>
            <a:endParaRPr lang="zh-CN" altLang="en-US" sz="2000" dirty="0">
              <a:latin typeface="黑体" pitchFamily="2" charset="-122"/>
              <a:ea typeface="黑体" pitchFamily="2" charset="-122"/>
            </a:endParaRPr>
          </a:p>
        </p:txBody>
      </p:sp>
      <p:sp>
        <p:nvSpPr>
          <p:cNvPr id="26" name="直接连接符 25"/>
          <p:cNvSpPr>
            <a:spLocks noChangeShapeType="1"/>
          </p:cNvSpPr>
          <p:nvPr/>
        </p:nvSpPr>
        <p:spPr bwMode="auto">
          <a:xfrm>
            <a:off x="1608539" y="3789040"/>
            <a:ext cx="0" cy="472239"/>
          </a:xfrm>
          <a:prstGeom prst="line">
            <a:avLst/>
          </a:prstGeom>
          <a:noFill/>
          <a:ln w="76200">
            <a:solidFill>
              <a:schemeClr val="bg1">
                <a:lumMod val="75000"/>
              </a:schemeClr>
            </a:solidFill>
            <a:bevel/>
            <a:headEnd/>
            <a:tailEnd/>
          </a:ln>
          <a:extLst/>
        </p:spPr>
        <p:txBody>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eaLnBrk="1" hangingPunct="1">
              <a:defRPr/>
            </a:pPr>
            <a:endParaRPr lang="zh-CN" altLang="en-US" sz="3600"/>
          </a:p>
        </p:txBody>
      </p:sp>
      <p:sp>
        <p:nvSpPr>
          <p:cNvPr id="2" name="椭圆 1"/>
          <p:cNvSpPr/>
          <p:nvPr/>
        </p:nvSpPr>
        <p:spPr>
          <a:xfrm>
            <a:off x="1271464" y="2241704"/>
            <a:ext cx="72008" cy="84017"/>
          </a:xfrm>
          <a:prstGeom prst="ellipse">
            <a:avLst/>
          </a:prstGeom>
          <a:solidFill>
            <a:srgbClr val="96C9D8"/>
          </a:solidFill>
          <a:ln>
            <a:solidFill>
              <a:srgbClr val="96C9D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1246071" y="3128433"/>
            <a:ext cx="72008" cy="84017"/>
          </a:xfrm>
          <a:prstGeom prst="ellipse">
            <a:avLst/>
          </a:prstGeom>
          <a:solidFill>
            <a:srgbClr val="96C9D8"/>
          </a:solidFill>
          <a:ln>
            <a:solidFill>
              <a:srgbClr val="96C9D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a:off x="1218370" y="4005064"/>
            <a:ext cx="72008" cy="84017"/>
          </a:xfrm>
          <a:prstGeom prst="ellipse">
            <a:avLst/>
          </a:prstGeom>
          <a:solidFill>
            <a:srgbClr val="96C9D8"/>
          </a:solidFill>
          <a:ln>
            <a:solidFill>
              <a:srgbClr val="96C9D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TextBox 24"/>
          <p:cNvSpPr>
            <a:spLocks noChangeArrowheads="1"/>
          </p:cNvSpPr>
          <p:nvPr/>
        </p:nvSpPr>
        <p:spPr bwMode="auto">
          <a:xfrm>
            <a:off x="1717937" y="4653136"/>
            <a:ext cx="4035425" cy="400110"/>
          </a:xfrm>
          <a:prstGeom prst="rect">
            <a:avLst/>
          </a:prstGeom>
          <a:noFill/>
          <a:ln w="9525">
            <a:noFill/>
            <a:miter lim="800000"/>
            <a:headEnd/>
            <a:tailEnd/>
          </a:ln>
        </p:spPr>
        <p:txBody>
          <a:bodyPr wrap="square">
            <a:spAutoFit/>
          </a:bodyPr>
          <a:lstStyle/>
          <a:p>
            <a:r>
              <a:rPr lang="zh-CN" altLang="en-US" sz="2000" dirty="0" smtClean="0">
                <a:latin typeface="黑体" pitchFamily="2" charset="-122"/>
                <a:ea typeface="黑体" pitchFamily="2" charset="-122"/>
              </a:rPr>
              <a:t>展望</a:t>
            </a:r>
            <a:endParaRPr lang="zh-CN" altLang="en-US" sz="2000" dirty="0">
              <a:latin typeface="黑体" pitchFamily="2" charset="-122"/>
              <a:ea typeface="黑体" pitchFamily="2" charset="-122"/>
            </a:endParaRPr>
          </a:p>
        </p:txBody>
      </p:sp>
      <p:sp>
        <p:nvSpPr>
          <p:cNvPr id="24" name="直接连接符 23"/>
          <p:cNvSpPr>
            <a:spLocks noChangeShapeType="1"/>
          </p:cNvSpPr>
          <p:nvPr/>
        </p:nvSpPr>
        <p:spPr bwMode="auto">
          <a:xfrm>
            <a:off x="1608539" y="4653136"/>
            <a:ext cx="0" cy="472239"/>
          </a:xfrm>
          <a:prstGeom prst="line">
            <a:avLst/>
          </a:prstGeom>
          <a:noFill/>
          <a:ln w="76200">
            <a:solidFill>
              <a:schemeClr val="bg1">
                <a:lumMod val="75000"/>
              </a:schemeClr>
            </a:solidFill>
            <a:bevel/>
            <a:headEnd/>
            <a:tailEnd/>
          </a:ln>
          <a:extLst/>
        </p:spPr>
        <p:txBody>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eaLnBrk="1" hangingPunct="1">
              <a:defRPr/>
            </a:pPr>
            <a:endParaRPr lang="zh-CN" altLang="en-US" sz="3600"/>
          </a:p>
        </p:txBody>
      </p:sp>
      <p:sp>
        <p:nvSpPr>
          <p:cNvPr id="29" name="椭圆 28"/>
          <p:cNvSpPr/>
          <p:nvPr/>
        </p:nvSpPr>
        <p:spPr>
          <a:xfrm>
            <a:off x="1218370" y="4869160"/>
            <a:ext cx="72008" cy="84017"/>
          </a:xfrm>
          <a:prstGeom prst="ellipse">
            <a:avLst/>
          </a:prstGeom>
          <a:solidFill>
            <a:srgbClr val="96C9D8"/>
          </a:solidFill>
          <a:ln>
            <a:solidFill>
              <a:srgbClr val="96C9D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左大括号 4"/>
          <p:cNvSpPr/>
          <p:nvPr/>
        </p:nvSpPr>
        <p:spPr>
          <a:xfrm>
            <a:off x="3215680" y="1785661"/>
            <a:ext cx="144016" cy="108012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 name="文本框 5"/>
          <p:cNvSpPr txBox="1"/>
          <p:nvPr/>
        </p:nvSpPr>
        <p:spPr>
          <a:xfrm>
            <a:off x="3502472" y="1628800"/>
            <a:ext cx="2441694" cy="369332"/>
          </a:xfrm>
          <a:prstGeom prst="rect">
            <a:avLst/>
          </a:prstGeom>
          <a:noFill/>
        </p:spPr>
        <p:txBody>
          <a:bodyPr wrap="none" rtlCol="0">
            <a:spAutoFit/>
          </a:bodyPr>
          <a:lstStyle/>
          <a:p>
            <a:r>
              <a:rPr lang="en-US" altLang="zh-CN" dirty="0" smtClean="0"/>
              <a:t>Few example learning</a:t>
            </a:r>
            <a:endParaRPr lang="zh-CN" altLang="en-US" dirty="0"/>
          </a:p>
        </p:txBody>
      </p:sp>
      <p:sp>
        <p:nvSpPr>
          <p:cNvPr id="30" name="文本框 29"/>
          <p:cNvSpPr txBox="1"/>
          <p:nvPr/>
        </p:nvSpPr>
        <p:spPr>
          <a:xfrm>
            <a:off x="3502472" y="1988840"/>
            <a:ext cx="2005677" cy="369332"/>
          </a:xfrm>
          <a:prstGeom prst="rect">
            <a:avLst/>
          </a:prstGeom>
          <a:noFill/>
        </p:spPr>
        <p:txBody>
          <a:bodyPr wrap="none" rtlCol="0">
            <a:spAutoFit/>
          </a:bodyPr>
          <a:lstStyle/>
          <a:p>
            <a:r>
              <a:rPr lang="en-US" altLang="zh-CN" dirty="0" smtClean="0"/>
              <a:t>Few shot learning</a:t>
            </a:r>
            <a:endParaRPr lang="zh-CN" altLang="en-US" dirty="0"/>
          </a:p>
        </p:txBody>
      </p:sp>
      <p:sp>
        <p:nvSpPr>
          <p:cNvPr id="33" name="文本框 32"/>
          <p:cNvSpPr txBox="1"/>
          <p:nvPr/>
        </p:nvSpPr>
        <p:spPr>
          <a:xfrm>
            <a:off x="3502472" y="2348880"/>
            <a:ext cx="1582484" cy="369332"/>
          </a:xfrm>
          <a:prstGeom prst="rect">
            <a:avLst/>
          </a:prstGeom>
          <a:noFill/>
        </p:spPr>
        <p:txBody>
          <a:bodyPr wrap="none" rtlCol="0">
            <a:spAutoFit/>
          </a:bodyPr>
          <a:lstStyle/>
          <a:p>
            <a:r>
              <a:rPr lang="en-US" altLang="zh-CN" dirty="0" smtClean="0"/>
              <a:t>Meta learning</a:t>
            </a:r>
            <a:endParaRPr lang="zh-CN" altLang="en-US" dirty="0"/>
          </a:p>
        </p:txBody>
      </p:sp>
      <p:sp>
        <p:nvSpPr>
          <p:cNvPr id="7" name="文本框 6"/>
          <p:cNvSpPr txBox="1"/>
          <p:nvPr/>
        </p:nvSpPr>
        <p:spPr>
          <a:xfrm>
            <a:off x="4047492" y="2752543"/>
            <a:ext cx="492443" cy="316417"/>
          </a:xfrm>
          <a:prstGeom prst="rect">
            <a:avLst/>
          </a:prstGeom>
          <a:noFill/>
        </p:spPr>
        <p:txBody>
          <a:bodyPr vert="eaVert" wrap="square" rtlCol="0">
            <a:spAutoFit/>
          </a:bodyPr>
          <a:lstStyle/>
          <a:p>
            <a:r>
              <a:rPr lang="en-US" altLang="zh-CN" sz="2000" b="1" dirty="0" smtClean="0"/>
              <a:t>..</a:t>
            </a:r>
            <a:endParaRPr lang="zh-CN" altLang="en-US" sz="2000" b="1" dirty="0"/>
          </a:p>
        </p:txBody>
      </p:sp>
    </p:spTree>
  </p:cSld>
  <p:clrMapOvr>
    <a:masterClrMapping/>
  </p:clrMapOvr>
  <p:transition spd="med" advTm="30169">
    <p:wipe dir="d"/>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直接连接符 6"/>
          <p:cNvSpPr>
            <a:spLocks noChangeShapeType="1"/>
          </p:cNvSpPr>
          <p:nvPr/>
        </p:nvSpPr>
        <p:spPr bwMode="auto">
          <a:xfrm>
            <a:off x="905074" y="317650"/>
            <a:ext cx="1588" cy="512762"/>
          </a:xfrm>
          <a:prstGeom prst="line">
            <a:avLst/>
          </a:prstGeom>
          <a:noFill/>
          <a:ln w="76200">
            <a:solidFill>
              <a:schemeClr val="bg1">
                <a:lumMod val="75000"/>
              </a:schemeClr>
            </a:solidFill>
            <a:bevel/>
            <a:headEnd/>
            <a:tailEnd/>
          </a:ln>
          <a:extLst/>
        </p:spPr>
        <p:txBody>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eaLnBrk="1" hangingPunct="1">
              <a:defRPr/>
            </a:pPr>
            <a:endParaRPr lang="zh-CN" altLang="en-US"/>
          </a:p>
        </p:txBody>
      </p:sp>
      <p:sp>
        <p:nvSpPr>
          <p:cNvPr id="6150" name="TextBox 50"/>
          <p:cNvSpPr>
            <a:spLocks noChangeArrowheads="1"/>
          </p:cNvSpPr>
          <p:nvPr/>
        </p:nvSpPr>
        <p:spPr bwMode="auto">
          <a:xfrm>
            <a:off x="365325" y="258912"/>
            <a:ext cx="468313" cy="630238"/>
          </a:xfrm>
          <a:prstGeom prst="rect">
            <a:avLst/>
          </a:prstGeom>
          <a:noFill/>
          <a:ln w="9525">
            <a:noFill/>
            <a:miter lim="800000"/>
            <a:headEnd/>
            <a:tailEnd/>
          </a:ln>
        </p:spPr>
        <p:txBody>
          <a:bodyPr>
            <a:spAutoFit/>
          </a:bodyPr>
          <a:lstStyle/>
          <a:p>
            <a:pPr eaLnBrk="1" hangingPunct="1"/>
            <a:r>
              <a:rPr lang="en-US" altLang="zh-CN" sz="3500" dirty="0" smtClean="0">
                <a:solidFill>
                  <a:srgbClr val="FF0000"/>
                </a:solidFill>
                <a:latin typeface="Arial Black" pitchFamily="34" charset="0"/>
                <a:ea typeface="汉仪菱心体简"/>
                <a:cs typeface="汉仪菱心体简"/>
                <a:sym typeface="Arial Black" pitchFamily="34" charset="0"/>
              </a:rPr>
              <a:t>4</a:t>
            </a:r>
            <a:endParaRPr lang="zh-CN" altLang="en-US" sz="3500" dirty="0">
              <a:solidFill>
                <a:srgbClr val="FF0000"/>
              </a:solidFill>
              <a:latin typeface="Arial Black" pitchFamily="34" charset="0"/>
              <a:ea typeface="汉仪菱心体简"/>
              <a:cs typeface="汉仪菱心体简"/>
              <a:sym typeface="Arial Black" pitchFamily="34" charset="0"/>
            </a:endParaRPr>
          </a:p>
        </p:txBody>
      </p:sp>
      <p:sp>
        <p:nvSpPr>
          <p:cNvPr id="6152" name="AutoShape 8" descr="http://img5.imgtn.bdimg.com/it/u=2389761677,3603769486&amp;fm=11&amp;gp=0.jpg"/>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6154" name="AutoShape 10" descr="http://img5.imgtn.bdimg.com/it/u=2389761677,3603769486&amp;fm=11&amp;gp=0.jpg"/>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14" name="矩形 13"/>
          <p:cNvSpPr/>
          <p:nvPr/>
        </p:nvSpPr>
        <p:spPr>
          <a:xfrm>
            <a:off x="365324" y="1164920"/>
            <a:ext cx="3642444" cy="369332"/>
          </a:xfrm>
          <a:prstGeom prst="rect">
            <a:avLst/>
          </a:prstGeom>
        </p:spPr>
        <p:txBody>
          <a:bodyPr wrap="square" anchor="b">
            <a:spAutoFit/>
          </a:bodyPr>
          <a:lstStyle/>
          <a:p>
            <a:r>
              <a:rPr lang="en-US" altLang="zh-CN" dirty="0"/>
              <a:t>Few-shot Adaptive Faster R-CNN</a:t>
            </a:r>
            <a:endParaRPr lang="zh-CN" altLang="en-US" dirty="0"/>
          </a:p>
        </p:txBody>
      </p:sp>
      <p:sp>
        <p:nvSpPr>
          <p:cNvPr id="9" name="Text Box 27"/>
          <p:cNvSpPr txBox="1">
            <a:spLocks noChangeArrowheads="1"/>
          </p:cNvSpPr>
          <p:nvPr/>
        </p:nvSpPr>
        <p:spPr bwMode="auto">
          <a:xfrm>
            <a:off x="911424" y="360512"/>
            <a:ext cx="4254500" cy="400110"/>
          </a:xfrm>
          <a:prstGeom prst="rect">
            <a:avLst/>
          </a:prstGeom>
          <a:noFill/>
          <a:ln w="9525">
            <a:noFill/>
            <a:miter lim="800000"/>
            <a:headEnd/>
            <a:tailEnd/>
          </a:ln>
        </p:spPr>
        <p:txBody>
          <a:bodyPr>
            <a:spAutoFit/>
          </a:bodyPr>
          <a:lstStyle/>
          <a:p>
            <a:r>
              <a:rPr lang="en-US" altLang="zh-CN" sz="2000" dirty="0" smtClean="0">
                <a:latin typeface="Times New Roman" panose="02020603050405020304" pitchFamily="18" charset="0"/>
                <a:ea typeface="黑体" panose="02010609060101010101" pitchFamily="49" charset="-122"/>
                <a:cs typeface="Times New Roman" panose="02020603050405020304" pitchFamily="18" charset="0"/>
              </a:rPr>
              <a:t>FDA</a:t>
            </a:r>
            <a:endParaRPr lang="en-US" altLang="zh-CN" sz="2000" b="1" dirty="0">
              <a:latin typeface="Times New Roman" panose="02020603050405020304" pitchFamily="18" charset="0"/>
              <a:ea typeface="黑体" panose="02010609060101010101" pitchFamily="49" charset="-122"/>
              <a:cs typeface="Times New Roman" panose="02020603050405020304" pitchFamily="18" charset="0"/>
            </a:endParaRPr>
          </a:p>
        </p:txBody>
      </p:sp>
      <p:grpSp>
        <p:nvGrpSpPr>
          <p:cNvPr id="12" name="组合 11"/>
          <p:cNvGrpSpPr/>
          <p:nvPr/>
        </p:nvGrpSpPr>
        <p:grpSpPr>
          <a:xfrm>
            <a:off x="2639616" y="2492896"/>
            <a:ext cx="6537597" cy="1947505"/>
            <a:chOff x="2639616" y="2489607"/>
            <a:chExt cx="6537597" cy="1947505"/>
          </a:xfrm>
        </p:grpSpPr>
        <p:pic>
          <p:nvPicPr>
            <p:cNvPr id="5" name="图片 4"/>
            <p:cNvPicPr>
              <a:picLocks noChangeAspect="1"/>
            </p:cNvPicPr>
            <p:nvPr/>
          </p:nvPicPr>
          <p:blipFill rotWithShape="1">
            <a:blip r:embed="rId3"/>
            <a:srcRect r="699" b="2453"/>
            <a:stretch/>
          </p:blipFill>
          <p:spPr>
            <a:xfrm>
              <a:off x="3841477" y="3282482"/>
              <a:ext cx="3906341" cy="288032"/>
            </a:xfrm>
            <a:prstGeom prst="rect">
              <a:avLst/>
            </a:prstGeom>
          </p:spPr>
        </p:pic>
        <p:pic>
          <p:nvPicPr>
            <p:cNvPr id="6" name="图片 5"/>
            <p:cNvPicPr>
              <a:picLocks noChangeAspect="1"/>
            </p:cNvPicPr>
            <p:nvPr/>
          </p:nvPicPr>
          <p:blipFill>
            <a:blip r:embed="rId4"/>
            <a:stretch>
              <a:fillRect/>
            </a:stretch>
          </p:blipFill>
          <p:spPr>
            <a:xfrm>
              <a:off x="3358753" y="2508852"/>
              <a:ext cx="1971675" cy="295275"/>
            </a:xfrm>
            <a:prstGeom prst="rect">
              <a:avLst/>
            </a:prstGeom>
          </p:spPr>
        </p:pic>
        <p:pic>
          <p:nvPicPr>
            <p:cNvPr id="8" name="图片 7"/>
            <p:cNvPicPr>
              <a:picLocks noChangeAspect="1"/>
            </p:cNvPicPr>
            <p:nvPr/>
          </p:nvPicPr>
          <p:blipFill>
            <a:blip r:embed="rId5"/>
            <a:stretch>
              <a:fillRect/>
            </a:stretch>
          </p:blipFill>
          <p:spPr>
            <a:xfrm>
              <a:off x="6240016" y="2489607"/>
              <a:ext cx="1924050" cy="304800"/>
            </a:xfrm>
            <a:prstGeom prst="rect">
              <a:avLst/>
            </a:prstGeom>
          </p:spPr>
        </p:pic>
        <p:pic>
          <p:nvPicPr>
            <p:cNvPr id="10" name="图片 9"/>
            <p:cNvPicPr>
              <a:picLocks noChangeAspect="1"/>
            </p:cNvPicPr>
            <p:nvPr/>
          </p:nvPicPr>
          <p:blipFill>
            <a:blip r:embed="rId6"/>
            <a:stretch>
              <a:fillRect/>
            </a:stretch>
          </p:blipFill>
          <p:spPr>
            <a:xfrm>
              <a:off x="2639616" y="4056112"/>
              <a:ext cx="3409950" cy="381000"/>
            </a:xfrm>
            <a:prstGeom prst="rect">
              <a:avLst/>
            </a:prstGeom>
          </p:spPr>
        </p:pic>
        <p:pic>
          <p:nvPicPr>
            <p:cNvPr id="11" name="图片 10"/>
            <p:cNvPicPr>
              <a:picLocks noChangeAspect="1"/>
            </p:cNvPicPr>
            <p:nvPr/>
          </p:nvPicPr>
          <p:blipFill>
            <a:blip r:embed="rId7"/>
            <a:stretch>
              <a:fillRect/>
            </a:stretch>
          </p:blipFill>
          <p:spPr>
            <a:xfrm>
              <a:off x="6053013" y="4080385"/>
              <a:ext cx="3124200" cy="342900"/>
            </a:xfrm>
            <a:prstGeom prst="rect">
              <a:avLst/>
            </a:prstGeom>
          </p:spPr>
        </p:pic>
      </p:grpSp>
    </p:spTree>
    <p:extLst>
      <p:ext uri="{BB962C8B-B14F-4D97-AF65-F5344CB8AC3E}">
        <p14:creationId xmlns:p14="http://schemas.microsoft.com/office/powerpoint/2010/main" val="3713467658"/>
      </p:ext>
    </p:extLst>
  </p:cSld>
  <p:clrMapOvr>
    <a:masterClrMapping/>
  </p:clrMapOvr>
  <p:transition spd="med" advTm="30169">
    <p:wipe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直接连接符 6"/>
          <p:cNvSpPr>
            <a:spLocks noChangeShapeType="1"/>
          </p:cNvSpPr>
          <p:nvPr/>
        </p:nvSpPr>
        <p:spPr bwMode="auto">
          <a:xfrm>
            <a:off x="905074" y="317650"/>
            <a:ext cx="1588" cy="512762"/>
          </a:xfrm>
          <a:prstGeom prst="line">
            <a:avLst/>
          </a:prstGeom>
          <a:noFill/>
          <a:ln w="76200">
            <a:solidFill>
              <a:schemeClr val="bg1">
                <a:lumMod val="75000"/>
              </a:schemeClr>
            </a:solidFill>
            <a:bevel/>
            <a:headEnd/>
            <a:tailEnd/>
          </a:ln>
          <a:extLst/>
        </p:spPr>
        <p:txBody>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eaLnBrk="1" hangingPunct="1">
              <a:defRPr/>
            </a:pPr>
            <a:endParaRPr lang="zh-CN" altLang="en-US"/>
          </a:p>
        </p:txBody>
      </p:sp>
      <p:sp>
        <p:nvSpPr>
          <p:cNvPr id="6150" name="TextBox 50"/>
          <p:cNvSpPr>
            <a:spLocks noChangeArrowheads="1"/>
          </p:cNvSpPr>
          <p:nvPr/>
        </p:nvSpPr>
        <p:spPr bwMode="auto">
          <a:xfrm>
            <a:off x="365325" y="258912"/>
            <a:ext cx="468313" cy="630238"/>
          </a:xfrm>
          <a:prstGeom prst="rect">
            <a:avLst/>
          </a:prstGeom>
          <a:noFill/>
          <a:ln w="9525">
            <a:noFill/>
            <a:miter lim="800000"/>
            <a:headEnd/>
            <a:tailEnd/>
          </a:ln>
        </p:spPr>
        <p:txBody>
          <a:bodyPr>
            <a:spAutoFit/>
          </a:bodyPr>
          <a:lstStyle/>
          <a:p>
            <a:pPr eaLnBrk="1" hangingPunct="1"/>
            <a:r>
              <a:rPr lang="en-US" altLang="zh-CN" sz="3500" dirty="0">
                <a:solidFill>
                  <a:srgbClr val="FF0000"/>
                </a:solidFill>
                <a:latin typeface="Arial Black" pitchFamily="34" charset="0"/>
                <a:ea typeface="汉仪菱心体简"/>
                <a:cs typeface="汉仪菱心体简"/>
                <a:sym typeface="Arial Black" pitchFamily="34" charset="0"/>
              </a:rPr>
              <a:t>5</a:t>
            </a:r>
            <a:endParaRPr lang="zh-CN" altLang="en-US" sz="3500" dirty="0">
              <a:solidFill>
                <a:srgbClr val="FF0000"/>
              </a:solidFill>
              <a:latin typeface="Arial Black" pitchFamily="34" charset="0"/>
              <a:ea typeface="汉仪菱心体简"/>
              <a:cs typeface="汉仪菱心体简"/>
              <a:sym typeface="Arial Black" pitchFamily="34" charset="0"/>
            </a:endParaRPr>
          </a:p>
        </p:txBody>
      </p:sp>
      <p:sp>
        <p:nvSpPr>
          <p:cNvPr id="6152" name="AutoShape 8" descr="http://img5.imgtn.bdimg.com/it/u=2389761677,3603769486&amp;fm=11&amp;gp=0.jpg"/>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6154" name="AutoShape 10" descr="http://img5.imgtn.bdimg.com/it/u=2389761677,3603769486&amp;fm=11&amp;gp=0.jpg"/>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9" name="Text Box 27"/>
          <p:cNvSpPr txBox="1">
            <a:spLocks noChangeArrowheads="1"/>
          </p:cNvSpPr>
          <p:nvPr/>
        </p:nvSpPr>
        <p:spPr bwMode="auto">
          <a:xfrm>
            <a:off x="911424" y="360512"/>
            <a:ext cx="4254500" cy="400110"/>
          </a:xfrm>
          <a:prstGeom prst="rect">
            <a:avLst/>
          </a:prstGeom>
          <a:noFill/>
          <a:ln w="9525">
            <a:noFill/>
            <a:miter lim="800000"/>
            <a:headEnd/>
            <a:tailEnd/>
          </a:ln>
        </p:spPr>
        <p:txBody>
          <a:bodyPr>
            <a:spAutoFit/>
          </a:bodyPr>
          <a:lstStyle/>
          <a:p>
            <a:r>
              <a:rPr lang="zh-CN" altLang="en-US" sz="2000" dirty="0" smtClean="0">
                <a:latin typeface="Times New Roman" panose="02020603050405020304" pitchFamily="18" charset="0"/>
                <a:ea typeface="黑体" panose="02010609060101010101" pitchFamily="49" charset="-122"/>
                <a:cs typeface="Times New Roman" panose="02020603050405020304" pitchFamily="18" charset="0"/>
              </a:rPr>
              <a:t>展望</a:t>
            </a:r>
            <a:endParaRPr lang="en-US" altLang="zh-CN" sz="2000" b="1"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0" name="矩形 9"/>
          <p:cNvSpPr/>
          <p:nvPr/>
        </p:nvSpPr>
        <p:spPr>
          <a:xfrm>
            <a:off x="599481" y="1196752"/>
            <a:ext cx="6853336" cy="400110"/>
          </a:xfrm>
          <a:prstGeom prst="rect">
            <a:avLst/>
          </a:prstGeom>
        </p:spPr>
        <p:txBody>
          <a:bodyPr wrap="square">
            <a:spAutoFit/>
          </a:bodyPr>
          <a:lstStyle/>
          <a:p>
            <a:r>
              <a:rPr lang="zh-CN" altLang="en-US" sz="2000" dirty="0">
                <a:latin typeface="Times New Roman" panose="02020603050405020304" pitchFamily="18" charset="0"/>
                <a:cs typeface="Times New Roman" panose="02020603050405020304" pitchFamily="18" charset="0"/>
              </a:rPr>
              <a:t>Domain adaptive faster rcnn for object detection in the wild.</a:t>
            </a:r>
          </a:p>
        </p:txBody>
      </p:sp>
      <p:pic>
        <p:nvPicPr>
          <p:cNvPr id="2" name="图片 1"/>
          <p:cNvPicPr>
            <a:picLocks noChangeAspect="1"/>
          </p:cNvPicPr>
          <p:nvPr/>
        </p:nvPicPr>
        <p:blipFill>
          <a:blip r:embed="rId3"/>
          <a:stretch>
            <a:fillRect/>
          </a:stretch>
        </p:blipFill>
        <p:spPr>
          <a:xfrm>
            <a:off x="365325" y="2138722"/>
            <a:ext cx="6829425" cy="3200400"/>
          </a:xfrm>
          <a:prstGeom prst="rect">
            <a:avLst/>
          </a:prstGeom>
        </p:spPr>
      </p:pic>
      <p:sp>
        <p:nvSpPr>
          <p:cNvPr id="4" name="左大括号 3"/>
          <p:cNvSpPr/>
          <p:nvPr/>
        </p:nvSpPr>
        <p:spPr>
          <a:xfrm>
            <a:off x="7452817" y="3126946"/>
            <a:ext cx="117214" cy="90508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 name="文本框 4"/>
          <p:cNvSpPr txBox="1"/>
          <p:nvPr/>
        </p:nvSpPr>
        <p:spPr>
          <a:xfrm>
            <a:off x="7642039" y="3028134"/>
            <a:ext cx="4176464" cy="369332"/>
          </a:xfrm>
          <a:prstGeom prst="rect">
            <a:avLst/>
          </a:prstGeom>
          <a:noFill/>
        </p:spPr>
        <p:txBody>
          <a:bodyPr wrap="square" rtlCol="0">
            <a:spAutoFit/>
          </a:bodyPr>
          <a:lstStyle/>
          <a:p>
            <a:r>
              <a:rPr lang="en-US" altLang="zh-CN" dirty="0" smtClean="0"/>
              <a:t>Few example learning</a:t>
            </a:r>
            <a:endParaRPr lang="zh-CN" altLang="en-US" dirty="0"/>
          </a:p>
        </p:txBody>
      </p:sp>
      <p:sp>
        <p:nvSpPr>
          <p:cNvPr id="13" name="文本框 12"/>
          <p:cNvSpPr txBox="1"/>
          <p:nvPr/>
        </p:nvSpPr>
        <p:spPr>
          <a:xfrm>
            <a:off x="7642039" y="3698096"/>
            <a:ext cx="4176464" cy="369332"/>
          </a:xfrm>
          <a:prstGeom prst="rect">
            <a:avLst/>
          </a:prstGeom>
          <a:noFill/>
        </p:spPr>
        <p:txBody>
          <a:bodyPr wrap="square" rtlCol="0">
            <a:spAutoFit/>
          </a:bodyPr>
          <a:lstStyle/>
          <a:p>
            <a:r>
              <a:rPr lang="en-US" altLang="zh-CN" dirty="0" smtClean="0"/>
              <a:t>Few-shot / Zero-shot learning</a:t>
            </a:r>
            <a:endParaRPr lang="zh-CN" altLang="en-US" dirty="0"/>
          </a:p>
        </p:txBody>
      </p:sp>
      <p:cxnSp>
        <p:nvCxnSpPr>
          <p:cNvPr id="8" name="肘形连接符 7"/>
          <p:cNvCxnSpPr/>
          <p:nvPr/>
        </p:nvCxnSpPr>
        <p:spPr>
          <a:xfrm>
            <a:off x="7956873" y="4180262"/>
            <a:ext cx="1152128" cy="864096"/>
          </a:xfrm>
          <a:prstGeom prst="bentConnector3">
            <a:avLst>
              <a:gd name="adj1" fmla="val 396"/>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2" name="左大括号 11"/>
          <p:cNvSpPr/>
          <p:nvPr/>
        </p:nvSpPr>
        <p:spPr>
          <a:xfrm>
            <a:off x="9181009" y="4648314"/>
            <a:ext cx="144016" cy="792088"/>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8" name="文本框 17"/>
          <p:cNvSpPr txBox="1"/>
          <p:nvPr/>
        </p:nvSpPr>
        <p:spPr>
          <a:xfrm>
            <a:off x="9408368" y="4463648"/>
            <a:ext cx="4176464" cy="369332"/>
          </a:xfrm>
          <a:prstGeom prst="rect">
            <a:avLst/>
          </a:prstGeom>
          <a:noFill/>
        </p:spPr>
        <p:txBody>
          <a:bodyPr wrap="square" rtlCol="0">
            <a:spAutoFit/>
          </a:bodyPr>
          <a:lstStyle/>
          <a:p>
            <a:r>
              <a:rPr lang="zh-CN" altLang="en-US" dirty="0" smtClean="0"/>
              <a:t>度量学习与元学习结合</a:t>
            </a:r>
            <a:endParaRPr lang="zh-CN" altLang="en-US" dirty="0"/>
          </a:p>
        </p:txBody>
      </p:sp>
      <p:sp>
        <p:nvSpPr>
          <p:cNvPr id="19" name="文本框 18"/>
          <p:cNvSpPr txBox="1"/>
          <p:nvPr/>
        </p:nvSpPr>
        <p:spPr>
          <a:xfrm>
            <a:off x="9408368" y="5229200"/>
            <a:ext cx="1296144" cy="369332"/>
          </a:xfrm>
          <a:prstGeom prst="rect">
            <a:avLst/>
          </a:prstGeom>
          <a:noFill/>
        </p:spPr>
        <p:txBody>
          <a:bodyPr wrap="square" rtlCol="0">
            <a:spAutoFit/>
          </a:bodyPr>
          <a:lstStyle/>
          <a:p>
            <a:r>
              <a:rPr lang="zh-CN" altLang="en-US" dirty="0" smtClean="0"/>
              <a:t>语义嵌入</a:t>
            </a:r>
            <a:endParaRPr lang="zh-CN" altLang="en-US" dirty="0"/>
          </a:p>
        </p:txBody>
      </p:sp>
    </p:spTree>
    <p:extLst>
      <p:ext uri="{BB962C8B-B14F-4D97-AF65-F5344CB8AC3E}">
        <p14:creationId xmlns:p14="http://schemas.microsoft.com/office/powerpoint/2010/main" val="687918047"/>
      </p:ext>
    </p:extLst>
  </p:cSld>
  <p:clrMapOvr>
    <a:masterClrMapping/>
  </p:clrMapOvr>
  <p:transition spd="med" advTm="30169">
    <p:wipe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10"/>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13"/>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5"/>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4"/>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18"/>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4" grpId="0" animBg="1"/>
      <p:bldP spid="5" grpId="0"/>
      <p:bldP spid="13" grpId="0"/>
      <p:bldP spid="12" grpId="0" animBg="1"/>
      <p:bldP spid="18" grpId="0"/>
      <p:bldP spid="19"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3"/>
          <a:stretch>
            <a:fillRect/>
          </a:stretch>
        </p:blipFill>
        <p:spPr>
          <a:xfrm>
            <a:off x="6384032" y="1750521"/>
            <a:ext cx="5316017" cy="5107479"/>
          </a:xfrm>
          <a:prstGeom prst="rect">
            <a:avLst/>
          </a:prstGeom>
        </p:spPr>
      </p:pic>
      <p:sp>
        <p:nvSpPr>
          <p:cNvPr id="7" name="直接连接符 6"/>
          <p:cNvSpPr>
            <a:spLocks noChangeShapeType="1"/>
          </p:cNvSpPr>
          <p:nvPr/>
        </p:nvSpPr>
        <p:spPr bwMode="auto">
          <a:xfrm>
            <a:off x="905074" y="317650"/>
            <a:ext cx="1588" cy="512762"/>
          </a:xfrm>
          <a:prstGeom prst="line">
            <a:avLst/>
          </a:prstGeom>
          <a:noFill/>
          <a:ln w="76200">
            <a:solidFill>
              <a:schemeClr val="bg1">
                <a:lumMod val="75000"/>
              </a:schemeClr>
            </a:solidFill>
            <a:bevel/>
            <a:headEnd/>
            <a:tailEnd/>
          </a:ln>
          <a:extLst/>
        </p:spPr>
        <p:txBody>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eaLnBrk="1" hangingPunct="1">
              <a:defRPr/>
            </a:pPr>
            <a:endParaRPr lang="zh-CN" altLang="en-US"/>
          </a:p>
        </p:txBody>
      </p:sp>
      <p:sp>
        <p:nvSpPr>
          <p:cNvPr id="6150" name="TextBox 50"/>
          <p:cNvSpPr>
            <a:spLocks noChangeArrowheads="1"/>
          </p:cNvSpPr>
          <p:nvPr/>
        </p:nvSpPr>
        <p:spPr bwMode="auto">
          <a:xfrm>
            <a:off x="365325" y="258912"/>
            <a:ext cx="468313" cy="630238"/>
          </a:xfrm>
          <a:prstGeom prst="rect">
            <a:avLst/>
          </a:prstGeom>
          <a:noFill/>
          <a:ln w="9525">
            <a:noFill/>
            <a:miter lim="800000"/>
            <a:headEnd/>
            <a:tailEnd/>
          </a:ln>
        </p:spPr>
        <p:txBody>
          <a:bodyPr>
            <a:spAutoFit/>
          </a:bodyPr>
          <a:lstStyle/>
          <a:p>
            <a:pPr eaLnBrk="1" hangingPunct="1"/>
            <a:r>
              <a:rPr lang="en-US" altLang="zh-CN" sz="3500" dirty="0">
                <a:solidFill>
                  <a:srgbClr val="FF0000"/>
                </a:solidFill>
                <a:latin typeface="Arial Black" pitchFamily="34" charset="0"/>
                <a:ea typeface="汉仪菱心体简"/>
                <a:cs typeface="汉仪菱心体简"/>
                <a:sym typeface="Arial Black" pitchFamily="34" charset="0"/>
              </a:rPr>
              <a:t>5</a:t>
            </a:r>
            <a:endParaRPr lang="zh-CN" altLang="en-US" sz="3500" dirty="0">
              <a:solidFill>
                <a:srgbClr val="FF0000"/>
              </a:solidFill>
              <a:latin typeface="Arial Black" pitchFamily="34" charset="0"/>
              <a:ea typeface="汉仪菱心体简"/>
              <a:cs typeface="汉仪菱心体简"/>
              <a:sym typeface="Arial Black" pitchFamily="34" charset="0"/>
            </a:endParaRPr>
          </a:p>
        </p:txBody>
      </p:sp>
      <p:sp>
        <p:nvSpPr>
          <p:cNvPr id="6152" name="AutoShape 8" descr="http://img5.imgtn.bdimg.com/it/u=2389761677,3603769486&amp;fm=11&amp;gp=0.jpg"/>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6154" name="AutoShape 10" descr="http://img5.imgtn.bdimg.com/it/u=2389761677,3603769486&amp;fm=11&amp;gp=0.jpg"/>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9" name="Text Box 27"/>
          <p:cNvSpPr txBox="1">
            <a:spLocks noChangeArrowheads="1"/>
          </p:cNvSpPr>
          <p:nvPr/>
        </p:nvSpPr>
        <p:spPr bwMode="auto">
          <a:xfrm>
            <a:off x="911424" y="360512"/>
            <a:ext cx="4254500" cy="400110"/>
          </a:xfrm>
          <a:prstGeom prst="rect">
            <a:avLst/>
          </a:prstGeom>
          <a:noFill/>
          <a:ln w="9525">
            <a:noFill/>
            <a:miter lim="800000"/>
            <a:headEnd/>
            <a:tailEnd/>
          </a:ln>
        </p:spPr>
        <p:txBody>
          <a:bodyPr>
            <a:spAutoFit/>
          </a:bodyPr>
          <a:lstStyle/>
          <a:p>
            <a:r>
              <a:rPr lang="zh-CN" altLang="en-US" sz="2000" dirty="0" smtClean="0">
                <a:latin typeface="Times New Roman" panose="02020603050405020304" pitchFamily="18" charset="0"/>
                <a:ea typeface="黑体" panose="02010609060101010101" pitchFamily="49" charset="-122"/>
                <a:cs typeface="Times New Roman" panose="02020603050405020304" pitchFamily="18" charset="0"/>
              </a:rPr>
              <a:t>展望</a:t>
            </a:r>
            <a:endParaRPr lang="en-US" altLang="zh-CN" sz="2000" b="1"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 name="矩形 2"/>
          <p:cNvSpPr/>
          <p:nvPr/>
        </p:nvSpPr>
        <p:spPr>
          <a:xfrm>
            <a:off x="365325" y="1004759"/>
            <a:ext cx="11406732" cy="1338828"/>
          </a:xfrm>
          <a:prstGeom prst="rect">
            <a:avLst/>
          </a:prstGeom>
        </p:spPr>
        <p:txBody>
          <a:bodyPr wrap="square">
            <a:spAutoFit/>
          </a:bodyPr>
          <a:lstStyle/>
          <a:p>
            <a:pPr>
              <a:lnSpc>
                <a:spcPct val="150000"/>
              </a:lnSpc>
            </a:pPr>
            <a:r>
              <a:rPr lang="en-US" altLang="zh-CN" dirty="0" smtClean="0"/>
              <a:t>        MIT</a:t>
            </a:r>
            <a:r>
              <a:rPr lang="zh-CN" altLang="en-US" dirty="0"/>
              <a:t>和</a:t>
            </a:r>
            <a:r>
              <a:rPr lang="en-US" altLang="zh-CN" dirty="0"/>
              <a:t>IBM</a:t>
            </a:r>
            <a:r>
              <a:rPr lang="zh-CN" altLang="en-US" dirty="0"/>
              <a:t>的研究团队近日发布一个不同寻常的目标识别数据集</a:t>
            </a:r>
            <a:r>
              <a:rPr lang="en-US" altLang="zh-CN" dirty="0">
                <a:solidFill>
                  <a:srgbClr val="FF0000"/>
                </a:solidFill>
              </a:rPr>
              <a:t>ObjectNet</a:t>
            </a:r>
            <a:r>
              <a:rPr lang="zh-CN" altLang="en-US" dirty="0"/>
              <a:t>，包含</a:t>
            </a:r>
            <a:r>
              <a:rPr lang="en-US" altLang="zh-CN" dirty="0">
                <a:solidFill>
                  <a:srgbClr val="FF0000"/>
                </a:solidFill>
              </a:rPr>
              <a:t>50000</a:t>
            </a:r>
            <a:r>
              <a:rPr lang="zh-CN" altLang="en-US" dirty="0">
                <a:solidFill>
                  <a:srgbClr val="FF0000"/>
                </a:solidFill>
              </a:rPr>
              <a:t>张</a:t>
            </a:r>
            <a:r>
              <a:rPr lang="zh-CN" altLang="en-US" dirty="0"/>
              <a:t>特意拍摄的照片，尽可能接近真实世界。该数据集让</a:t>
            </a:r>
            <a:r>
              <a:rPr lang="en-US" altLang="zh-CN" dirty="0"/>
              <a:t>AlexNet</a:t>
            </a:r>
            <a:r>
              <a:rPr lang="zh-CN" altLang="en-US" dirty="0"/>
              <a:t>、</a:t>
            </a:r>
            <a:r>
              <a:rPr lang="en-US" altLang="zh-CN" dirty="0"/>
              <a:t>ResNet</a:t>
            </a:r>
            <a:r>
              <a:rPr lang="zh-CN" altLang="en-US" dirty="0"/>
              <a:t>、</a:t>
            </a:r>
            <a:r>
              <a:rPr lang="en-US" altLang="zh-CN" dirty="0"/>
              <a:t>Inception</a:t>
            </a:r>
            <a:r>
              <a:rPr lang="zh-CN" altLang="en-US" dirty="0"/>
              <a:t>等最先进的图像识别模型纷纷栽倒，性能暴降</a:t>
            </a:r>
            <a:r>
              <a:rPr lang="en-US" altLang="zh-CN" dirty="0"/>
              <a:t>40%~45%</a:t>
            </a:r>
            <a:r>
              <a:rPr lang="zh-CN" altLang="en-US" dirty="0" smtClean="0"/>
              <a:t>。该数据集</a:t>
            </a:r>
            <a:r>
              <a:rPr lang="zh-CN" altLang="en-US" dirty="0" smtClean="0">
                <a:solidFill>
                  <a:srgbClr val="FF0000"/>
                </a:solidFill>
              </a:rPr>
              <a:t>不包含任何训练图像</a:t>
            </a:r>
            <a:r>
              <a:rPr lang="zh-CN" altLang="en-US" dirty="0" smtClean="0"/>
              <a:t>。</a:t>
            </a:r>
            <a:endParaRPr lang="zh-CN" altLang="en-US" dirty="0"/>
          </a:p>
        </p:txBody>
      </p:sp>
      <p:pic>
        <p:nvPicPr>
          <p:cNvPr id="6" name="图片 5"/>
          <p:cNvPicPr>
            <a:picLocks noChangeAspect="1"/>
          </p:cNvPicPr>
          <p:nvPr/>
        </p:nvPicPr>
        <p:blipFill>
          <a:blip r:embed="rId4"/>
          <a:stretch>
            <a:fillRect/>
          </a:stretch>
        </p:blipFill>
        <p:spPr>
          <a:xfrm>
            <a:off x="479376" y="2613620"/>
            <a:ext cx="5592364" cy="4003136"/>
          </a:xfrm>
          <a:prstGeom prst="rect">
            <a:avLst/>
          </a:prstGeom>
        </p:spPr>
      </p:pic>
    </p:spTree>
    <p:extLst>
      <p:ext uri="{BB962C8B-B14F-4D97-AF65-F5344CB8AC3E}">
        <p14:creationId xmlns:p14="http://schemas.microsoft.com/office/powerpoint/2010/main" val="3433160457"/>
      </p:ext>
    </p:extLst>
  </p:cSld>
  <p:clrMapOvr>
    <a:masterClrMapping/>
  </p:clrMapOvr>
  <p:transition spd="med" advTm="30169">
    <p:wipe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4"/>
          <p:cNvSpPr>
            <a:spLocks noGrp="1" noChangeArrowheads="1"/>
          </p:cNvSpPr>
          <p:nvPr>
            <p:ph type="ctrTitle"/>
          </p:nvPr>
        </p:nvSpPr>
        <p:spPr>
          <a:xfrm>
            <a:off x="1487488" y="2840383"/>
            <a:ext cx="9002960" cy="668645"/>
          </a:xfrm>
        </p:spPr>
        <p:txBody>
          <a:bodyPr/>
          <a:lstStyle/>
          <a:p>
            <a:pPr eaLnBrk="1" hangingPunct="1">
              <a:lnSpc>
                <a:spcPct val="130000"/>
              </a:lnSpc>
            </a:pPr>
            <a:r>
              <a:rPr lang="en-US" altLang="zh-CN" sz="3200" dirty="0" smtClean="0">
                <a:effectLst/>
                <a:latin typeface="Times New Roman" panose="02020603050405020304" pitchFamily="18" charset="0"/>
                <a:cs typeface="Times New Roman" panose="02020603050405020304" pitchFamily="18" charset="0"/>
              </a:rPr>
              <a:t>THANKS</a:t>
            </a:r>
            <a:r>
              <a:rPr lang="zh-CN" altLang="en-US" sz="3200" dirty="0" smtClean="0">
                <a:effectLst/>
                <a:latin typeface="Times New Roman" panose="02020603050405020304" pitchFamily="18" charset="0"/>
                <a:cs typeface="Times New Roman" panose="02020603050405020304" pitchFamily="18" charset="0"/>
              </a:rPr>
              <a:t>！</a:t>
            </a:r>
            <a:endParaRPr lang="zh-CN" altLang="en-US" sz="3200" dirty="0">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4636094"/>
      </p:ext>
    </p:extLst>
  </p:cSld>
  <p:clrMapOvr>
    <a:masterClrMapping/>
  </p:clrMapOvr>
  <p:transition spd="med" advTm="30169">
    <p:wipe dir="d"/>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Text Box 27"/>
          <p:cNvSpPr txBox="1">
            <a:spLocks noChangeArrowheads="1"/>
          </p:cNvSpPr>
          <p:nvPr/>
        </p:nvSpPr>
        <p:spPr bwMode="auto">
          <a:xfrm>
            <a:off x="911424" y="360512"/>
            <a:ext cx="4254500" cy="400110"/>
          </a:xfrm>
          <a:prstGeom prst="rect">
            <a:avLst/>
          </a:prstGeom>
          <a:noFill/>
          <a:ln w="9525">
            <a:noFill/>
            <a:miter lim="800000"/>
            <a:headEnd/>
            <a:tailEnd/>
          </a:ln>
        </p:spPr>
        <p:txBody>
          <a:bodyPr>
            <a:spAutoFit/>
          </a:bodyPr>
          <a:lstStyle/>
          <a:p>
            <a:r>
              <a:rPr lang="zh-CN" altLang="en-US" sz="2000" dirty="0" smtClean="0">
                <a:latin typeface="黑体" pitchFamily="2" charset="-122"/>
                <a:ea typeface="黑体" pitchFamily="2" charset="-122"/>
              </a:rPr>
              <a:t>前言</a:t>
            </a:r>
            <a:endParaRPr lang="zh-CN" altLang="en-US" sz="2000" dirty="0">
              <a:latin typeface="黑体" pitchFamily="2" charset="-122"/>
              <a:ea typeface="黑体" pitchFamily="2" charset="-122"/>
            </a:endParaRPr>
          </a:p>
        </p:txBody>
      </p:sp>
      <p:sp>
        <p:nvSpPr>
          <p:cNvPr id="7" name="直接连接符 6"/>
          <p:cNvSpPr>
            <a:spLocks noChangeShapeType="1"/>
          </p:cNvSpPr>
          <p:nvPr/>
        </p:nvSpPr>
        <p:spPr bwMode="auto">
          <a:xfrm>
            <a:off x="905074" y="317650"/>
            <a:ext cx="1588" cy="512762"/>
          </a:xfrm>
          <a:prstGeom prst="line">
            <a:avLst/>
          </a:prstGeom>
          <a:noFill/>
          <a:ln w="76200">
            <a:solidFill>
              <a:schemeClr val="bg1">
                <a:lumMod val="75000"/>
              </a:schemeClr>
            </a:solidFill>
            <a:bevel/>
            <a:headEnd/>
            <a:tailEnd/>
          </a:ln>
          <a:extLst/>
        </p:spPr>
        <p:txBody>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eaLnBrk="1" hangingPunct="1">
              <a:defRPr/>
            </a:pPr>
            <a:endParaRPr lang="zh-CN" altLang="en-US"/>
          </a:p>
        </p:txBody>
      </p:sp>
      <p:sp>
        <p:nvSpPr>
          <p:cNvPr id="6150" name="TextBox 50"/>
          <p:cNvSpPr>
            <a:spLocks noChangeArrowheads="1"/>
          </p:cNvSpPr>
          <p:nvPr/>
        </p:nvSpPr>
        <p:spPr bwMode="auto">
          <a:xfrm>
            <a:off x="365325" y="258912"/>
            <a:ext cx="468313" cy="630238"/>
          </a:xfrm>
          <a:prstGeom prst="rect">
            <a:avLst/>
          </a:prstGeom>
          <a:noFill/>
          <a:ln w="9525">
            <a:noFill/>
            <a:miter lim="800000"/>
            <a:headEnd/>
            <a:tailEnd/>
          </a:ln>
        </p:spPr>
        <p:txBody>
          <a:bodyPr>
            <a:spAutoFit/>
          </a:bodyPr>
          <a:lstStyle/>
          <a:p>
            <a:pPr eaLnBrk="1" hangingPunct="1"/>
            <a:r>
              <a:rPr lang="en-US" altLang="zh-CN" sz="3500" dirty="0" smtClean="0">
                <a:solidFill>
                  <a:srgbClr val="FF0000"/>
                </a:solidFill>
                <a:latin typeface="Arial Black" pitchFamily="34" charset="0"/>
                <a:ea typeface="汉仪菱心体简"/>
                <a:cs typeface="汉仪菱心体简"/>
                <a:sym typeface="Arial Black" pitchFamily="34" charset="0"/>
              </a:rPr>
              <a:t>0</a:t>
            </a:r>
            <a:endParaRPr lang="zh-CN" altLang="en-US" sz="3500" dirty="0">
              <a:solidFill>
                <a:srgbClr val="FF0000"/>
              </a:solidFill>
              <a:latin typeface="Arial Black" pitchFamily="34" charset="0"/>
              <a:ea typeface="汉仪菱心体简"/>
              <a:cs typeface="汉仪菱心体简"/>
              <a:sym typeface="Arial Black" pitchFamily="34" charset="0"/>
            </a:endParaRPr>
          </a:p>
        </p:txBody>
      </p:sp>
      <p:sp>
        <p:nvSpPr>
          <p:cNvPr id="6152" name="AutoShape 8" descr="http://img5.imgtn.bdimg.com/it/u=2389761677,3603769486&amp;fm=11&amp;gp=0.jpg"/>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6154" name="AutoShape 10" descr="http://img5.imgtn.bdimg.com/it/u=2389761677,3603769486&amp;fm=11&amp;gp=0.jpg"/>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6" name="文本框 5"/>
          <p:cNvSpPr txBox="1"/>
          <p:nvPr/>
        </p:nvSpPr>
        <p:spPr>
          <a:xfrm>
            <a:off x="1458230" y="3626281"/>
            <a:ext cx="10225136" cy="2262158"/>
          </a:xfrm>
          <a:prstGeom prst="rect">
            <a:avLst/>
          </a:prstGeom>
          <a:noFill/>
        </p:spPr>
        <p:txBody>
          <a:bodyPr wrap="square" rtlCol="0">
            <a:spAutoFit/>
          </a:bodyPr>
          <a:lstStyle/>
          <a:p>
            <a:pPr marL="457200" indent="-457200">
              <a:lnSpc>
                <a:spcPct val="150000"/>
              </a:lnSpc>
              <a:buFont typeface="Wingdings" panose="05000000000000000000" pitchFamily="2" charset="2"/>
              <a:buChar char="l"/>
            </a:pPr>
            <a:r>
              <a:rPr lang="en-US" altLang="zh-CN" sz="2800" dirty="0" smtClean="0">
                <a:latin typeface="Times New Roman" panose="02020603050405020304" pitchFamily="18" charset="0"/>
                <a:ea typeface="黑体" panose="02010609060101010101" pitchFamily="49" charset="-122"/>
                <a:cs typeface="Times New Roman" panose="02020603050405020304" pitchFamily="18" charset="0"/>
              </a:rPr>
              <a:t>Few-shot </a:t>
            </a:r>
            <a:r>
              <a:rPr lang="en-US" altLang="zh-CN" sz="2800" dirty="0">
                <a:latin typeface="Times New Roman" panose="02020603050405020304" pitchFamily="18" charset="0"/>
                <a:ea typeface="黑体" panose="02010609060101010101" pitchFamily="49" charset="-122"/>
                <a:cs typeface="Times New Roman" panose="02020603050405020304" pitchFamily="18" charset="0"/>
              </a:rPr>
              <a:t>learning</a:t>
            </a:r>
            <a:r>
              <a:rPr lang="zh-CN" altLang="en-US" sz="2800" dirty="0">
                <a:latin typeface="Times New Roman" panose="02020603050405020304" pitchFamily="18" charset="0"/>
                <a:ea typeface="黑体" panose="02010609060101010101" pitchFamily="49" charset="-122"/>
                <a:cs typeface="Times New Roman" panose="02020603050405020304" pitchFamily="18" charset="0"/>
              </a:rPr>
              <a:t>：</a:t>
            </a:r>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通过</a:t>
            </a:r>
            <a:r>
              <a:rPr lang="zh-CN" altLang="en-US" sz="20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极少量的样本</a:t>
            </a:r>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识别一个新</a:t>
            </a:r>
            <a:r>
              <a:rPr lang="zh-CN" altLang="en-US" sz="2000" dirty="0" smtClean="0">
                <a:latin typeface="Times New Roman" panose="02020603050405020304" pitchFamily="18" charset="0"/>
                <a:ea typeface="黑体" panose="02010609060101010101" pitchFamily="49" charset="-122"/>
                <a:cs typeface="Times New Roman" panose="02020603050405020304" pitchFamily="18" charset="0"/>
              </a:rPr>
              <a:t>物体种类</a:t>
            </a:r>
            <a:endParaRPr lang="en-US" altLang="zh-CN" sz="2000" dirty="0" smtClean="0">
              <a:latin typeface="Times New Roman" panose="02020603050405020304" pitchFamily="18" charset="0"/>
              <a:ea typeface="黑体" panose="02010609060101010101" pitchFamily="49" charset="-122"/>
              <a:cs typeface="Times New Roman" panose="02020603050405020304" pitchFamily="18" charset="0"/>
            </a:endParaRPr>
          </a:p>
          <a:p>
            <a:pPr marL="457200" indent="-457200">
              <a:lnSpc>
                <a:spcPct val="150000"/>
              </a:lnSpc>
              <a:buFont typeface="Wingdings" panose="05000000000000000000" pitchFamily="2" charset="2"/>
              <a:buChar char="l"/>
            </a:pPr>
            <a:r>
              <a:rPr lang="en-US" altLang="zh-CN" sz="2800" dirty="0" smtClean="0">
                <a:latin typeface="Times New Roman" panose="02020603050405020304" pitchFamily="18" charset="0"/>
                <a:ea typeface="黑体" panose="02010609060101010101" pitchFamily="49" charset="-122"/>
                <a:cs typeface="Times New Roman" panose="02020603050405020304" pitchFamily="18" charset="0"/>
              </a:rPr>
              <a:t>Semi-supervised </a:t>
            </a:r>
            <a:r>
              <a:rPr lang="en-US" altLang="zh-CN" sz="2800" dirty="0">
                <a:latin typeface="Times New Roman" panose="02020603050405020304" pitchFamily="18" charset="0"/>
                <a:ea typeface="黑体" panose="02010609060101010101" pitchFamily="49" charset="-122"/>
                <a:cs typeface="Times New Roman" panose="02020603050405020304" pitchFamily="18" charset="0"/>
              </a:rPr>
              <a:t>learning</a:t>
            </a:r>
            <a:r>
              <a:rPr lang="zh-CN" altLang="en-US" sz="2800" dirty="0">
                <a:latin typeface="Times New Roman" panose="02020603050405020304" pitchFamily="18" charset="0"/>
                <a:ea typeface="黑体" panose="02010609060101010101" pitchFamily="49" charset="-122"/>
                <a:cs typeface="Times New Roman" panose="02020603050405020304" pitchFamily="18" charset="0"/>
              </a:rPr>
              <a:t>：</a:t>
            </a:r>
            <a:r>
              <a:rPr lang="zh-CN" altLang="en-US" sz="2000" dirty="0" smtClean="0">
                <a:latin typeface="Times New Roman" panose="02020603050405020304" pitchFamily="18" charset="0"/>
                <a:ea typeface="黑体" panose="02010609060101010101" pitchFamily="49" charset="-122"/>
                <a:cs typeface="Times New Roman" panose="02020603050405020304" pitchFamily="18" charset="0"/>
              </a:rPr>
              <a:t>训练样本中有</a:t>
            </a:r>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一部分具有</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bounding-box</a:t>
            </a:r>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标注信息</a:t>
            </a:r>
            <a:r>
              <a:rPr lang="zh-CN" altLang="en-US" sz="2000" dirty="0" smtClean="0">
                <a:latin typeface="Times New Roman" panose="02020603050405020304" pitchFamily="18" charset="0"/>
                <a:ea typeface="黑体" panose="02010609060101010101" pitchFamily="49" charset="-122"/>
                <a:cs typeface="Times New Roman" panose="02020603050405020304" pitchFamily="18" charset="0"/>
              </a:rPr>
              <a:t>的</a:t>
            </a:r>
            <a:r>
              <a:rPr lang="en-US" altLang="zh-CN" sz="2000" dirty="0" smtClean="0">
                <a:latin typeface="Times New Roman" panose="02020603050405020304" pitchFamily="18" charset="0"/>
                <a:ea typeface="黑体" panose="02010609060101010101" pitchFamily="49" charset="-122"/>
                <a:cs typeface="Times New Roman" panose="02020603050405020304" pitchFamily="18" charset="0"/>
              </a:rPr>
              <a:t>				            </a:t>
            </a:r>
            <a:r>
              <a:rPr lang="zh-CN" altLang="en-US" sz="2000" dirty="0" smtClean="0">
                <a:latin typeface="Times New Roman" panose="02020603050405020304" pitchFamily="18" charset="0"/>
                <a:ea typeface="黑体" panose="02010609060101010101" pitchFamily="49" charset="-122"/>
                <a:cs typeface="Times New Roman" panose="02020603050405020304" pitchFamily="18" charset="0"/>
              </a:rPr>
              <a:t>数据，</a:t>
            </a:r>
            <a:r>
              <a:rPr lang="en-US" altLang="zh-CN" sz="2000" dirty="0" smtClean="0">
                <a:latin typeface="Times New Roman" panose="02020603050405020304" pitchFamily="18" charset="0"/>
                <a:ea typeface="黑体" panose="02010609060101010101" pitchFamily="49" charset="-122"/>
                <a:cs typeface="Times New Roman" panose="02020603050405020304" pitchFamily="18" charset="0"/>
              </a:rPr>
              <a:t> </a:t>
            </a:r>
            <a:r>
              <a:rPr lang="zh-CN" altLang="en-US" sz="2000" dirty="0" smtClean="0">
                <a:latin typeface="Times New Roman" panose="02020603050405020304" pitchFamily="18" charset="0"/>
                <a:ea typeface="黑体" panose="02010609060101010101" pitchFamily="49" charset="-122"/>
                <a:cs typeface="Times New Roman" panose="02020603050405020304" pitchFamily="18" charset="0"/>
              </a:rPr>
              <a:t>另</a:t>
            </a:r>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一部分是</a:t>
            </a:r>
            <a:r>
              <a:rPr lang="en-US" altLang="zh-CN" sz="2000" dirty="0">
                <a:solidFill>
                  <a:srgbClr val="FF0000"/>
                </a:solidFill>
              </a:rPr>
              <a:t>unlabeled data</a:t>
            </a:r>
            <a:endParaRPr lang="zh-CN" altLang="en-US" sz="2000" dirty="0">
              <a:solidFill>
                <a:srgbClr val="FF0000"/>
              </a:solidFill>
            </a:endParaRPr>
          </a:p>
          <a:p>
            <a:pPr marL="342900" indent="-342900">
              <a:lnSpc>
                <a:spcPct val="150000"/>
              </a:lnSpc>
              <a:buFont typeface="Wingdings" panose="05000000000000000000" pitchFamily="2" charset="2"/>
              <a:buChar char="Ø"/>
            </a:pPr>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9" name="文本框 8"/>
          <p:cNvSpPr txBox="1"/>
          <p:nvPr/>
        </p:nvSpPr>
        <p:spPr>
          <a:xfrm>
            <a:off x="1186493" y="980728"/>
            <a:ext cx="4885728" cy="2677656"/>
          </a:xfrm>
          <a:prstGeom prst="rect">
            <a:avLst/>
          </a:prstGeom>
          <a:noFill/>
        </p:spPr>
        <p:txBody>
          <a:bodyPr wrap="square" rtlCol="0">
            <a:spAutoFit/>
          </a:bodyPr>
          <a:lstStyle/>
          <a:p>
            <a:pPr marL="342900" indent="-342900">
              <a:lnSpc>
                <a:spcPct val="150000"/>
              </a:lnSpc>
              <a:buFont typeface="Wingdings" panose="05000000000000000000" pitchFamily="2" charset="2"/>
              <a:buChar char="Ø"/>
            </a:pPr>
            <a:r>
              <a:rPr lang="en-US" altLang="zh-CN" sz="2800" dirty="0" smtClean="0">
                <a:latin typeface="Times New Roman" panose="02020603050405020304" pitchFamily="18" charset="0"/>
                <a:ea typeface="黑体" panose="02010609060101010101" pitchFamily="49" charset="-122"/>
                <a:cs typeface="Times New Roman" panose="02020603050405020304" pitchFamily="18" charset="0"/>
              </a:rPr>
              <a:t>Supervised</a:t>
            </a:r>
            <a:r>
              <a:rPr lang="en-US" altLang="zh-CN" sz="2800" dirty="0">
                <a:latin typeface="Times New Roman" panose="02020603050405020304" pitchFamily="18" charset="0"/>
                <a:ea typeface="黑体" panose="02010609060101010101" pitchFamily="49" charset="-122"/>
                <a:cs typeface="Times New Roman" panose="02020603050405020304" pitchFamily="18" charset="0"/>
              </a:rPr>
              <a:t> </a:t>
            </a:r>
            <a:r>
              <a:rPr lang="en-US" altLang="zh-CN" sz="2800" dirty="0" smtClean="0">
                <a:latin typeface="Times New Roman" panose="02020603050405020304" pitchFamily="18" charset="0"/>
                <a:ea typeface="黑体" panose="02010609060101010101" pitchFamily="49" charset="-122"/>
                <a:cs typeface="Times New Roman" panose="02020603050405020304" pitchFamily="18" charset="0"/>
              </a:rPr>
              <a:t>learning</a:t>
            </a:r>
          </a:p>
          <a:p>
            <a:pPr marL="342900" indent="-342900">
              <a:lnSpc>
                <a:spcPct val="150000"/>
              </a:lnSpc>
              <a:buFont typeface="Wingdings" panose="05000000000000000000" pitchFamily="2" charset="2"/>
              <a:buChar char="Ø"/>
            </a:pPr>
            <a:r>
              <a:rPr lang="en-US" altLang="zh-CN" sz="2800" dirty="0" smtClean="0">
                <a:latin typeface="Times New Roman" panose="02020603050405020304" pitchFamily="18" charset="0"/>
                <a:ea typeface="黑体" panose="02010609060101010101" pitchFamily="49" charset="-122"/>
                <a:cs typeface="Times New Roman" panose="02020603050405020304" pitchFamily="18" charset="0"/>
              </a:rPr>
              <a:t>Unsupervised learning</a:t>
            </a:r>
          </a:p>
          <a:p>
            <a:pPr marL="342900" indent="-342900">
              <a:lnSpc>
                <a:spcPct val="150000"/>
              </a:lnSpc>
              <a:buFont typeface="Wingdings" panose="05000000000000000000" pitchFamily="2" charset="2"/>
              <a:buChar char="Ø"/>
            </a:pPr>
            <a:r>
              <a:rPr lang="en-US" altLang="zh-CN" sz="2800" dirty="0" smtClean="0">
                <a:latin typeface="Times New Roman" panose="02020603050405020304" pitchFamily="18" charset="0"/>
                <a:ea typeface="黑体" panose="02010609060101010101" pitchFamily="49" charset="-122"/>
                <a:cs typeface="Times New Roman" panose="02020603050405020304" pitchFamily="18" charset="0"/>
              </a:rPr>
              <a:t>Weakly supervised learning</a:t>
            </a:r>
          </a:p>
          <a:p>
            <a:pPr marL="342900" indent="-342900">
              <a:lnSpc>
                <a:spcPct val="150000"/>
              </a:lnSpc>
              <a:buFont typeface="Wingdings" panose="05000000000000000000" pitchFamily="2" charset="2"/>
              <a:buChar char="Ø"/>
            </a:pPr>
            <a:r>
              <a:rPr lang="en-US" altLang="zh-CN" sz="2800" dirty="0">
                <a:latin typeface="Times New Roman" panose="02020603050405020304" pitchFamily="18" charset="0"/>
                <a:ea typeface="黑体" panose="02010609060101010101" pitchFamily="49" charset="-122"/>
                <a:cs typeface="Times New Roman" panose="02020603050405020304" pitchFamily="18" charset="0"/>
              </a:rPr>
              <a:t>Semi-supervised </a:t>
            </a:r>
            <a:r>
              <a:rPr lang="en-US" altLang="zh-CN" sz="2800" dirty="0" smtClean="0">
                <a:latin typeface="Times New Roman" panose="02020603050405020304" pitchFamily="18" charset="0"/>
                <a:ea typeface="黑体" panose="02010609060101010101" pitchFamily="49" charset="-122"/>
                <a:cs typeface="Times New Roman" panose="02020603050405020304" pitchFamily="18" charset="0"/>
              </a:rPr>
              <a:t>learning</a:t>
            </a:r>
            <a:endParaRPr lang="en-US" altLang="zh-CN" dirty="0" smtClean="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1" name="左大括号 10"/>
          <p:cNvSpPr/>
          <p:nvPr/>
        </p:nvSpPr>
        <p:spPr>
          <a:xfrm>
            <a:off x="839946" y="1321386"/>
            <a:ext cx="346546" cy="2016224"/>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3" name="文本框 12"/>
          <p:cNvSpPr txBox="1"/>
          <p:nvPr/>
        </p:nvSpPr>
        <p:spPr>
          <a:xfrm>
            <a:off x="1864792" y="5549170"/>
            <a:ext cx="8839720" cy="400110"/>
          </a:xfrm>
          <a:prstGeom prst="rect">
            <a:avLst/>
          </a:prstGeom>
          <a:noFill/>
        </p:spPr>
        <p:txBody>
          <a:bodyPr wrap="square" rtlCol="0">
            <a:spAutoFit/>
          </a:bodyPr>
          <a:lstStyle/>
          <a:p>
            <a:r>
              <a:rPr lang="zh-CN" altLang="en-US" sz="2000" dirty="0" smtClean="0"/>
              <a:t>区别：待检测类别训练样本数量的多少、是否包含</a:t>
            </a:r>
            <a:r>
              <a:rPr lang="en-US" altLang="zh-CN" sz="2000" dirty="0" smtClean="0">
                <a:solidFill>
                  <a:srgbClr val="FF0000"/>
                </a:solidFill>
              </a:rPr>
              <a:t>unlabeled </a:t>
            </a:r>
            <a:r>
              <a:rPr lang="en-US" altLang="zh-CN" sz="2000" dirty="0">
                <a:solidFill>
                  <a:srgbClr val="FF0000"/>
                </a:solidFill>
              </a:rPr>
              <a:t>data</a:t>
            </a:r>
            <a:endParaRPr lang="zh-CN" altLang="en-US" sz="2000" dirty="0">
              <a:solidFill>
                <a:srgbClr val="FF0000"/>
              </a:solidFill>
            </a:endParaRPr>
          </a:p>
        </p:txBody>
      </p:sp>
      <p:sp>
        <p:nvSpPr>
          <p:cNvPr id="18" name="文本框 17"/>
          <p:cNvSpPr txBox="1"/>
          <p:nvPr/>
        </p:nvSpPr>
        <p:spPr>
          <a:xfrm>
            <a:off x="7176120" y="1034404"/>
            <a:ext cx="3384376" cy="2031325"/>
          </a:xfrm>
          <a:prstGeom prst="rect">
            <a:avLst/>
          </a:prstGeom>
          <a:noFill/>
        </p:spPr>
        <p:txBody>
          <a:bodyPr wrap="square" rtlCol="0">
            <a:spAutoFit/>
          </a:bodyPr>
          <a:lstStyle/>
          <a:p>
            <a:pPr marL="342900" indent="-342900">
              <a:lnSpc>
                <a:spcPct val="150000"/>
              </a:lnSpc>
              <a:buFont typeface="Wingdings" panose="05000000000000000000" pitchFamily="2" charset="2"/>
              <a:buChar char="Ø"/>
            </a:pPr>
            <a:r>
              <a:rPr lang="en-US" altLang="zh-CN" sz="2800" dirty="0" smtClean="0">
                <a:latin typeface="Times New Roman" panose="02020603050405020304" pitchFamily="18" charset="0"/>
                <a:ea typeface="黑体" panose="02010609060101010101" pitchFamily="49" charset="-122"/>
                <a:cs typeface="Times New Roman" panose="02020603050405020304" pitchFamily="18" charset="0"/>
              </a:rPr>
              <a:t>One-shot learning</a:t>
            </a:r>
          </a:p>
          <a:p>
            <a:pPr marL="342900" indent="-342900">
              <a:lnSpc>
                <a:spcPct val="150000"/>
              </a:lnSpc>
              <a:buFont typeface="Wingdings" panose="05000000000000000000" pitchFamily="2" charset="2"/>
              <a:buChar char="Ø"/>
            </a:pPr>
            <a:r>
              <a:rPr lang="en-US" altLang="zh-CN" sz="2800" dirty="0" smtClean="0">
                <a:latin typeface="Times New Roman" panose="02020603050405020304" pitchFamily="18" charset="0"/>
                <a:ea typeface="黑体" panose="02010609060101010101" pitchFamily="49" charset="-122"/>
                <a:cs typeface="Times New Roman" panose="02020603050405020304" pitchFamily="18" charset="0"/>
              </a:rPr>
              <a:t>Zero-shot learning</a:t>
            </a:r>
          </a:p>
          <a:p>
            <a:pPr marL="342900" indent="-342900">
              <a:lnSpc>
                <a:spcPct val="150000"/>
              </a:lnSpc>
              <a:buFont typeface="Wingdings" panose="05000000000000000000" pitchFamily="2" charset="2"/>
              <a:buChar char="Ø"/>
            </a:pPr>
            <a:r>
              <a:rPr lang="en-US" altLang="zh-CN" sz="2800" dirty="0">
                <a:latin typeface="Times New Roman" panose="02020603050405020304" pitchFamily="18" charset="0"/>
                <a:ea typeface="黑体" panose="02010609060101010101" pitchFamily="49" charset="-122"/>
                <a:cs typeface="Times New Roman" panose="02020603050405020304" pitchFamily="18" charset="0"/>
              </a:rPr>
              <a:t>Few-shot </a:t>
            </a:r>
            <a:r>
              <a:rPr lang="en-US" altLang="zh-CN" sz="2800" dirty="0" smtClean="0">
                <a:latin typeface="Times New Roman" panose="02020603050405020304" pitchFamily="18" charset="0"/>
                <a:ea typeface="黑体" panose="02010609060101010101" pitchFamily="49" charset="-122"/>
                <a:cs typeface="Times New Roman" panose="02020603050405020304" pitchFamily="18" charset="0"/>
              </a:rPr>
              <a:t>learning</a:t>
            </a:r>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9" name="左大括号 18"/>
          <p:cNvSpPr/>
          <p:nvPr/>
        </p:nvSpPr>
        <p:spPr>
          <a:xfrm>
            <a:off x="6865397" y="1349423"/>
            <a:ext cx="234156" cy="144016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 name="左大括号 1"/>
          <p:cNvSpPr/>
          <p:nvPr/>
        </p:nvSpPr>
        <p:spPr>
          <a:xfrm>
            <a:off x="1284957" y="4029568"/>
            <a:ext cx="100360" cy="122413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 name="文本框 2"/>
          <p:cNvSpPr txBox="1"/>
          <p:nvPr/>
        </p:nvSpPr>
        <p:spPr>
          <a:xfrm>
            <a:off x="1458230" y="6093296"/>
            <a:ext cx="7903616" cy="523220"/>
          </a:xfrm>
          <a:prstGeom prst="rect">
            <a:avLst/>
          </a:prstGeom>
          <a:noFill/>
        </p:spPr>
        <p:txBody>
          <a:bodyPr wrap="square" rtlCol="0">
            <a:spAutoFit/>
          </a:bodyPr>
          <a:lstStyle/>
          <a:p>
            <a:r>
              <a:rPr lang="en-US" altLang="zh-CN" sz="2800" dirty="0" smtClean="0">
                <a:latin typeface="Times New Roman" panose="02020603050405020304" pitchFamily="18" charset="0"/>
                <a:ea typeface="+mn-ea"/>
                <a:cs typeface="Times New Roman" panose="02020603050405020304" pitchFamily="18" charset="0"/>
              </a:rPr>
              <a:t>Zero-shot learning </a:t>
            </a:r>
            <a:r>
              <a:rPr lang="zh-CN" altLang="en-US" sz="2800" dirty="0" smtClean="0">
                <a:latin typeface="Times New Roman" panose="02020603050405020304" pitchFamily="18" charset="0"/>
                <a:ea typeface="+mn-ea"/>
                <a:cs typeface="Times New Roman" panose="02020603050405020304" pitchFamily="18" charset="0"/>
              </a:rPr>
              <a:t>与 </a:t>
            </a:r>
            <a:r>
              <a:rPr lang="en-US" altLang="zh-CN" sz="2800" dirty="0" smtClean="0">
                <a:latin typeface="Times New Roman" panose="02020603050405020304" pitchFamily="18" charset="0"/>
                <a:ea typeface="+mn-ea"/>
                <a:cs typeface="Times New Roman" panose="02020603050405020304" pitchFamily="18" charset="0"/>
              </a:rPr>
              <a:t>Unsupervised learning </a:t>
            </a:r>
            <a:r>
              <a:rPr lang="zh-CN" altLang="en-US" sz="2800" dirty="0" smtClean="0">
                <a:latin typeface="Times New Roman" panose="02020603050405020304" pitchFamily="18" charset="0"/>
                <a:ea typeface="+mn-ea"/>
                <a:cs typeface="Times New Roman" panose="02020603050405020304" pitchFamily="18" charset="0"/>
              </a:rPr>
              <a:t>同理。</a:t>
            </a:r>
            <a:endParaRPr lang="en-US" altLang="zh-CN" sz="2800" dirty="0" smtClean="0">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3400561714"/>
      </p:ext>
    </p:extLst>
  </p:cSld>
  <p:clrMapOvr>
    <a:masterClrMapping/>
  </p:clrMapOvr>
  <mc:AlternateContent xmlns:mc="http://schemas.openxmlformats.org/markup-compatibility/2006" xmlns:p14="http://schemas.microsoft.com/office/powerpoint/2010/main">
    <mc:Choice Requires="p14">
      <p:transition p14:dur="0" advTm="30169"/>
    </mc:Choice>
    <mc:Fallback xmlns="">
      <p:transition advTm="3016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9"/>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grpId="0" nodeType="after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grpId="0" nodeType="afterEffect">
                                  <p:stCondLst>
                                    <p:cond delay="0"/>
                                  </p:stCondLst>
                                  <p:childTnLst>
                                    <p:set>
                                      <p:cBhvr>
                                        <p:cTn id="15" dur="1" fill="hold">
                                          <p:stCondLst>
                                            <p:cond delay="0"/>
                                          </p:stCondLst>
                                        </p:cTn>
                                        <p:tgtEl>
                                          <p:spTgt spid="19"/>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2"/>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6"/>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13"/>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1" grpId="0" animBg="1"/>
      <p:bldP spid="13" grpId="0"/>
      <p:bldP spid="18" grpId="0"/>
      <p:bldP spid="19" grpId="0" animBg="1"/>
      <p:bldP spid="2" grpId="0" animBg="1"/>
      <p:bldP spid="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Text Box 27"/>
          <p:cNvSpPr txBox="1">
            <a:spLocks noChangeArrowheads="1"/>
          </p:cNvSpPr>
          <p:nvPr/>
        </p:nvSpPr>
        <p:spPr bwMode="auto">
          <a:xfrm>
            <a:off x="911424" y="360512"/>
            <a:ext cx="4254500" cy="400110"/>
          </a:xfrm>
          <a:prstGeom prst="rect">
            <a:avLst/>
          </a:prstGeom>
          <a:noFill/>
          <a:ln w="9525">
            <a:noFill/>
            <a:miter lim="800000"/>
            <a:headEnd/>
            <a:tailEnd/>
          </a:ln>
        </p:spPr>
        <p:txBody>
          <a:bodyPr>
            <a:spAutoFit/>
          </a:bodyPr>
          <a:lstStyle/>
          <a:p>
            <a:r>
              <a:rPr lang="zh-CN" altLang="en-US" sz="2000" dirty="0" smtClean="0">
                <a:latin typeface="黑体" pitchFamily="2" charset="-122"/>
                <a:ea typeface="黑体" pitchFamily="2" charset="-122"/>
              </a:rPr>
              <a:t>前言</a:t>
            </a:r>
            <a:endParaRPr lang="zh-CN" altLang="en-US" sz="2000" dirty="0">
              <a:latin typeface="黑体" pitchFamily="2" charset="-122"/>
              <a:ea typeface="黑体" pitchFamily="2" charset="-122"/>
            </a:endParaRPr>
          </a:p>
        </p:txBody>
      </p:sp>
      <p:sp>
        <p:nvSpPr>
          <p:cNvPr id="7" name="直接连接符 6"/>
          <p:cNvSpPr>
            <a:spLocks noChangeShapeType="1"/>
          </p:cNvSpPr>
          <p:nvPr/>
        </p:nvSpPr>
        <p:spPr bwMode="auto">
          <a:xfrm>
            <a:off x="905074" y="317650"/>
            <a:ext cx="1588" cy="512762"/>
          </a:xfrm>
          <a:prstGeom prst="line">
            <a:avLst/>
          </a:prstGeom>
          <a:noFill/>
          <a:ln w="76200">
            <a:solidFill>
              <a:schemeClr val="bg1">
                <a:lumMod val="75000"/>
              </a:schemeClr>
            </a:solidFill>
            <a:bevel/>
            <a:headEnd/>
            <a:tailEnd/>
          </a:ln>
          <a:extLst/>
        </p:spPr>
        <p:txBody>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eaLnBrk="1" hangingPunct="1">
              <a:defRPr/>
            </a:pPr>
            <a:endParaRPr lang="zh-CN" altLang="en-US"/>
          </a:p>
        </p:txBody>
      </p:sp>
      <p:sp>
        <p:nvSpPr>
          <p:cNvPr id="6150" name="TextBox 50"/>
          <p:cNvSpPr>
            <a:spLocks noChangeArrowheads="1"/>
          </p:cNvSpPr>
          <p:nvPr/>
        </p:nvSpPr>
        <p:spPr bwMode="auto">
          <a:xfrm>
            <a:off x="365325" y="258912"/>
            <a:ext cx="468313" cy="630238"/>
          </a:xfrm>
          <a:prstGeom prst="rect">
            <a:avLst/>
          </a:prstGeom>
          <a:noFill/>
          <a:ln w="9525">
            <a:noFill/>
            <a:miter lim="800000"/>
            <a:headEnd/>
            <a:tailEnd/>
          </a:ln>
        </p:spPr>
        <p:txBody>
          <a:bodyPr>
            <a:spAutoFit/>
          </a:bodyPr>
          <a:lstStyle/>
          <a:p>
            <a:pPr eaLnBrk="1" hangingPunct="1"/>
            <a:r>
              <a:rPr lang="en-US" altLang="zh-CN" sz="3500" dirty="0" smtClean="0">
                <a:solidFill>
                  <a:srgbClr val="FF0000"/>
                </a:solidFill>
                <a:latin typeface="Arial Black" pitchFamily="34" charset="0"/>
                <a:ea typeface="汉仪菱心体简"/>
                <a:cs typeface="汉仪菱心体简"/>
                <a:sym typeface="Arial Black" pitchFamily="34" charset="0"/>
              </a:rPr>
              <a:t>0</a:t>
            </a:r>
            <a:endParaRPr lang="zh-CN" altLang="en-US" sz="3500" dirty="0">
              <a:solidFill>
                <a:srgbClr val="FF0000"/>
              </a:solidFill>
              <a:latin typeface="Arial Black" pitchFamily="34" charset="0"/>
              <a:ea typeface="汉仪菱心体简"/>
              <a:cs typeface="汉仪菱心体简"/>
              <a:sym typeface="Arial Black" pitchFamily="34" charset="0"/>
            </a:endParaRPr>
          </a:p>
        </p:txBody>
      </p:sp>
      <p:sp>
        <p:nvSpPr>
          <p:cNvPr id="6152" name="AutoShape 8" descr="http://img5.imgtn.bdimg.com/it/u=2389761677,3603769486&amp;fm=11&amp;gp=0.jpg"/>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6154" name="AutoShape 10" descr="http://img5.imgtn.bdimg.com/it/u=2389761677,3603769486&amp;fm=11&amp;gp=0.jpg"/>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4" name="矩形 3"/>
          <p:cNvSpPr/>
          <p:nvPr/>
        </p:nvSpPr>
        <p:spPr>
          <a:xfrm>
            <a:off x="3974306" y="3922622"/>
            <a:ext cx="3812262" cy="461665"/>
          </a:xfrm>
          <a:prstGeom prst="rect">
            <a:avLst/>
          </a:prstGeom>
        </p:spPr>
        <p:txBody>
          <a:bodyPr wrap="none">
            <a:spAutoFit/>
          </a:bodyPr>
          <a:lstStyle/>
          <a:p>
            <a:r>
              <a:rPr lang="zh-CN" altLang="en-US" sz="2400" dirty="0"/>
              <a:t>Few-shot Object Detection</a:t>
            </a:r>
          </a:p>
        </p:txBody>
      </p:sp>
      <p:sp>
        <p:nvSpPr>
          <p:cNvPr id="5" name="矩形 4"/>
          <p:cNvSpPr/>
          <p:nvPr/>
        </p:nvSpPr>
        <p:spPr>
          <a:xfrm>
            <a:off x="1816794" y="5139649"/>
            <a:ext cx="8208912" cy="461665"/>
          </a:xfrm>
          <a:prstGeom prst="rect">
            <a:avLst/>
          </a:prstGeom>
        </p:spPr>
        <p:txBody>
          <a:bodyPr wrap="square">
            <a:spAutoFit/>
          </a:bodyPr>
          <a:lstStyle/>
          <a:p>
            <a:r>
              <a:rPr lang="zh-CN" altLang="en-US" sz="2400" dirty="0"/>
              <a:t>Few-Example Object </a:t>
            </a:r>
            <a:r>
              <a:rPr lang="zh-CN" altLang="en-US" sz="2400" dirty="0" smtClean="0"/>
              <a:t>Detection with </a:t>
            </a:r>
            <a:r>
              <a:rPr lang="zh-CN" altLang="en-US" sz="2400" dirty="0"/>
              <a:t>Model Communication</a:t>
            </a:r>
          </a:p>
        </p:txBody>
      </p:sp>
      <p:cxnSp>
        <p:nvCxnSpPr>
          <p:cNvPr id="10" name="直接箭头连接符 9"/>
          <p:cNvCxnSpPr/>
          <p:nvPr/>
        </p:nvCxnSpPr>
        <p:spPr>
          <a:xfrm>
            <a:off x="5777234" y="4549368"/>
            <a:ext cx="0" cy="5340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1418208" y="1556792"/>
            <a:ext cx="8640960" cy="1800493"/>
          </a:xfrm>
          <a:prstGeom prst="rect">
            <a:avLst/>
          </a:prstGeom>
          <a:noFill/>
        </p:spPr>
        <p:txBody>
          <a:bodyPr wrap="square" rtlCol="0">
            <a:spAutoFit/>
          </a:bodyPr>
          <a:lstStyle/>
          <a:p>
            <a:pPr marL="342900" indent="-342900">
              <a:lnSpc>
                <a:spcPct val="150000"/>
              </a:lnSpc>
              <a:buFont typeface="Wingdings" panose="05000000000000000000" pitchFamily="2" charset="2"/>
              <a:buChar char="Ø"/>
            </a:pPr>
            <a:r>
              <a:rPr lang="en-US" altLang="zh-CN" sz="2800" dirty="0" smtClean="0">
                <a:latin typeface="Times New Roman" panose="02020603050405020304" pitchFamily="18" charset="0"/>
                <a:ea typeface="黑体" panose="02010609060101010101" pitchFamily="49" charset="-122"/>
                <a:cs typeface="Times New Roman" panose="02020603050405020304" pitchFamily="18" charset="0"/>
              </a:rPr>
              <a:t>Few-shot learning</a:t>
            </a:r>
          </a:p>
          <a:p>
            <a:pPr marL="342900" indent="-342900">
              <a:lnSpc>
                <a:spcPct val="150000"/>
              </a:lnSpc>
              <a:buFont typeface="Wingdings" panose="05000000000000000000" pitchFamily="2" charset="2"/>
              <a:buChar char="Ø"/>
            </a:pPr>
            <a:r>
              <a:rPr lang="en-US" altLang="zh-CN" sz="2800" dirty="0" smtClean="0">
                <a:latin typeface="Times New Roman" panose="02020603050405020304" pitchFamily="18" charset="0"/>
                <a:ea typeface="黑体" panose="02010609060101010101" pitchFamily="49" charset="-122"/>
                <a:cs typeface="Times New Roman" panose="02020603050405020304" pitchFamily="18" charset="0"/>
              </a:rPr>
              <a:t>Few example learning-------</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Semi-supervised </a:t>
            </a:r>
            <a:r>
              <a:rPr lang="en-US" altLang="zh-CN" sz="2400" dirty="0" smtClean="0">
                <a:latin typeface="Times New Roman" panose="02020603050405020304" pitchFamily="18" charset="0"/>
                <a:ea typeface="黑体" panose="02010609060101010101" pitchFamily="49" charset="-122"/>
                <a:cs typeface="Times New Roman" panose="02020603050405020304" pitchFamily="18" charset="0"/>
              </a:rPr>
              <a:t>learning</a:t>
            </a:r>
            <a:r>
              <a:rPr lang="zh-CN" altLang="en-US" sz="2400" dirty="0" smtClean="0">
                <a:latin typeface="Times New Roman" panose="02020603050405020304" pitchFamily="18" charset="0"/>
                <a:ea typeface="黑体" panose="02010609060101010101" pitchFamily="49" charset="-122"/>
                <a:cs typeface="Times New Roman" panose="02020603050405020304" pitchFamily="18" charset="0"/>
              </a:rPr>
              <a:t>的一种</a:t>
            </a:r>
            <a:endParaRPr lang="en-US" altLang="zh-CN" sz="2400" dirty="0">
              <a:latin typeface="Times New Roman" panose="02020603050405020304" pitchFamily="18" charset="0"/>
              <a:ea typeface="黑体" panose="02010609060101010101" pitchFamily="49" charset="-122"/>
              <a:cs typeface="Times New Roman" panose="02020603050405020304" pitchFamily="18" charset="0"/>
            </a:endParaRPr>
          </a:p>
          <a:p>
            <a:pPr marL="342900" indent="-342900">
              <a:lnSpc>
                <a:spcPct val="150000"/>
              </a:lnSpc>
              <a:buFont typeface="Wingdings" panose="05000000000000000000" pitchFamily="2" charset="2"/>
              <a:buChar char="Ø"/>
            </a:pPr>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4005941389"/>
      </p:ext>
    </p:extLst>
  </p:cSld>
  <p:clrMapOvr>
    <a:masterClrMapping/>
  </p:clrMapOvr>
  <p:transition spd="med" advTm="30169">
    <p:wipe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1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Text Box 27"/>
          <p:cNvSpPr txBox="1">
            <a:spLocks noChangeArrowheads="1"/>
          </p:cNvSpPr>
          <p:nvPr/>
        </p:nvSpPr>
        <p:spPr bwMode="auto">
          <a:xfrm>
            <a:off x="911424" y="360512"/>
            <a:ext cx="4254500" cy="400110"/>
          </a:xfrm>
          <a:prstGeom prst="rect">
            <a:avLst/>
          </a:prstGeom>
          <a:noFill/>
          <a:ln w="9525">
            <a:noFill/>
            <a:miter lim="800000"/>
            <a:headEnd/>
            <a:tailEnd/>
          </a:ln>
        </p:spPr>
        <p:txBody>
          <a:bodyPr>
            <a:spAutoFit/>
          </a:bodyPr>
          <a:lstStyle/>
          <a:p>
            <a:r>
              <a:rPr lang="en-US" altLang="zh-CN" sz="2000" dirty="0" smtClean="0">
                <a:latin typeface="Times New Roman" panose="02020603050405020304" pitchFamily="18" charset="0"/>
                <a:ea typeface="黑体" pitchFamily="2" charset="-122"/>
                <a:cs typeface="Times New Roman" panose="02020603050405020304" pitchFamily="18" charset="0"/>
              </a:rPr>
              <a:t>Few-example learning</a:t>
            </a:r>
            <a:endParaRPr lang="zh-CN" altLang="en-US" sz="2000" dirty="0">
              <a:latin typeface="Times New Roman" panose="02020603050405020304" pitchFamily="18" charset="0"/>
              <a:ea typeface="黑体" pitchFamily="2" charset="-122"/>
              <a:cs typeface="Times New Roman" panose="02020603050405020304" pitchFamily="18" charset="0"/>
            </a:endParaRPr>
          </a:p>
        </p:txBody>
      </p:sp>
      <p:sp>
        <p:nvSpPr>
          <p:cNvPr id="7" name="直接连接符 6"/>
          <p:cNvSpPr>
            <a:spLocks noChangeShapeType="1"/>
          </p:cNvSpPr>
          <p:nvPr/>
        </p:nvSpPr>
        <p:spPr bwMode="auto">
          <a:xfrm>
            <a:off x="905074" y="317650"/>
            <a:ext cx="1588" cy="512762"/>
          </a:xfrm>
          <a:prstGeom prst="line">
            <a:avLst/>
          </a:prstGeom>
          <a:noFill/>
          <a:ln w="76200">
            <a:solidFill>
              <a:schemeClr val="bg1">
                <a:lumMod val="75000"/>
              </a:schemeClr>
            </a:solidFill>
            <a:bevel/>
            <a:headEnd/>
            <a:tailEnd/>
          </a:ln>
          <a:extLst/>
        </p:spPr>
        <p:txBody>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eaLnBrk="1" hangingPunct="1">
              <a:defRPr/>
            </a:pPr>
            <a:endParaRPr lang="zh-CN" altLang="en-US"/>
          </a:p>
        </p:txBody>
      </p:sp>
      <p:sp>
        <p:nvSpPr>
          <p:cNvPr id="6150" name="TextBox 50"/>
          <p:cNvSpPr>
            <a:spLocks noChangeArrowheads="1"/>
          </p:cNvSpPr>
          <p:nvPr/>
        </p:nvSpPr>
        <p:spPr bwMode="auto">
          <a:xfrm>
            <a:off x="365325" y="258912"/>
            <a:ext cx="468313" cy="630238"/>
          </a:xfrm>
          <a:prstGeom prst="rect">
            <a:avLst/>
          </a:prstGeom>
          <a:noFill/>
          <a:ln w="9525">
            <a:noFill/>
            <a:miter lim="800000"/>
            <a:headEnd/>
            <a:tailEnd/>
          </a:ln>
        </p:spPr>
        <p:txBody>
          <a:bodyPr>
            <a:spAutoFit/>
          </a:bodyPr>
          <a:lstStyle/>
          <a:p>
            <a:pPr eaLnBrk="1" hangingPunct="1"/>
            <a:r>
              <a:rPr lang="en-US" altLang="zh-CN" sz="3500" dirty="0" smtClean="0">
                <a:solidFill>
                  <a:srgbClr val="FF0000"/>
                </a:solidFill>
                <a:latin typeface="Arial Black" pitchFamily="34" charset="0"/>
                <a:ea typeface="汉仪菱心体简"/>
                <a:cs typeface="汉仪菱心体简"/>
                <a:sym typeface="Arial Black" pitchFamily="34" charset="0"/>
              </a:rPr>
              <a:t>1</a:t>
            </a:r>
            <a:endParaRPr lang="zh-CN" altLang="en-US" sz="3500" dirty="0">
              <a:solidFill>
                <a:srgbClr val="FF0000"/>
              </a:solidFill>
              <a:latin typeface="Arial Black" pitchFamily="34" charset="0"/>
              <a:ea typeface="汉仪菱心体简"/>
              <a:cs typeface="汉仪菱心体简"/>
              <a:sym typeface="Arial Black" pitchFamily="34" charset="0"/>
            </a:endParaRPr>
          </a:p>
        </p:txBody>
      </p:sp>
      <p:sp>
        <p:nvSpPr>
          <p:cNvPr id="6152" name="AutoShape 8" descr="http://img5.imgtn.bdimg.com/it/u=2389761677,3603769486&amp;fm=11&amp;gp=0.jpg"/>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6154" name="AutoShape 10" descr="http://img5.imgtn.bdimg.com/it/u=2389761677,3603769486&amp;fm=11&amp;gp=0.jpg"/>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pic>
        <p:nvPicPr>
          <p:cNvPr id="3" name="图片 2"/>
          <p:cNvPicPr>
            <a:picLocks noChangeAspect="1"/>
          </p:cNvPicPr>
          <p:nvPr/>
        </p:nvPicPr>
        <p:blipFill>
          <a:blip r:embed="rId3"/>
          <a:stretch>
            <a:fillRect/>
          </a:stretch>
        </p:blipFill>
        <p:spPr>
          <a:xfrm>
            <a:off x="24680" y="1988840"/>
            <a:ext cx="12192000" cy="4764068"/>
          </a:xfrm>
          <a:prstGeom prst="rect">
            <a:avLst/>
          </a:prstGeom>
        </p:spPr>
      </p:pic>
      <p:sp>
        <p:nvSpPr>
          <p:cNvPr id="14" name="矩形 13"/>
          <p:cNvSpPr/>
          <p:nvPr/>
        </p:nvSpPr>
        <p:spPr>
          <a:xfrm>
            <a:off x="363489" y="1089324"/>
            <a:ext cx="6162724" cy="369332"/>
          </a:xfrm>
          <a:prstGeom prst="rect">
            <a:avLst/>
          </a:prstGeom>
        </p:spPr>
        <p:txBody>
          <a:bodyPr wrap="square">
            <a:spAutoFit/>
          </a:bodyPr>
          <a:lstStyle/>
          <a:p>
            <a:r>
              <a:rPr lang="zh-CN" altLang="en-US" dirty="0"/>
              <a:t>Few-Example Object </a:t>
            </a:r>
            <a:r>
              <a:rPr lang="zh-CN" altLang="en-US" dirty="0" smtClean="0"/>
              <a:t>Detection with </a:t>
            </a:r>
            <a:r>
              <a:rPr lang="zh-CN" altLang="en-US" dirty="0"/>
              <a:t>Model Communication</a:t>
            </a:r>
          </a:p>
        </p:txBody>
      </p:sp>
      <p:sp>
        <p:nvSpPr>
          <p:cNvPr id="2" name="矩形 1"/>
          <p:cNvSpPr/>
          <p:nvPr/>
        </p:nvSpPr>
        <p:spPr>
          <a:xfrm>
            <a:off x="860823" y="1556792"/>
            <a:ext cx="6096000" cy="369332"/>
          </a:xfrm>
          <a:prstGeom prst="rect">
            <a:avLst/>
          </a:prstGeom>
        </p:spPr>
        <p:txBody>
          <a:bodyPr>
            <a:spAutoFit/>
          </a:bodyPr>
          <a:lstStyle/>
          <a:p>
            <a:r>
              <a:rPr lang="zh-CN" altLang="en-US" dirty="0">
                <a:solidFill>
                  <a:srgbClr val="FF0000"/>
                </a:solidFill>
              </a:rPr>
              <a:t> self</a:t>
            </a:r>
            <a:r>
              <a:rPr lang="zh-CN" altLang="en-US" dirty="0" smtClean="0">
                <a:solidFill>
                  <a:srgbClr val="FF0000"/>
                </a:solidFill>
              </a:rPr>
              <a:t>-paced </a:t>
            </a:r>
            <a:r>
              <a:rPr lang="zh-CN" altLang="en-US" dirty="0">
                <a:solidFill>
                  <a:srgbClr val="FF0000"/>
                </a:solidFill>
              </a:rPr>
              <a:t>learning</a:t>
            </a:r>
          </a:p>
        </p:txBody>
      </p:sp>
    </p:spTree>
    <p:extLst>
      <p:ext uri="{BB962C8B-B14F-4D97-AF65-F5344CB8AC3E}">
        <p14:creationId xmlns:p14="http://schemas.microsoft.com/office/powerpoint/2010/main" val="2945870860"/>
      </p:ext>
    </p:extLst>
  </p:cSld>
  <p:clrMapOvr>
    <a:masterClrMapping/>
  </p:clrMapOvr>
  <p:transition spd="med" advTm="30169">
    <p:wipe dir="d"/>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直接连接符 6"/>
          <p:cNvSpPr>
            <a:spLocks noChangeShapeType="1"/>
          </p:cNvSpPr>
          <p:nvPr/>
        </p:nvSpPr>
        <p:spPr bwMode="auto">
          <a:xfrm>
            <a:off x="905074" y="317650"/>
            <a:ext cx="1588" cy="512762"/>
          </a:xfrm>
          <a:prstGeom prst="line">
            <a:avLst/>
          </a:prstGeom>
          <a:noFill/>
          <a:ln w="76200">
            <a:solidFill>
              <a:schemeClr val="bg1">
                <a:lumMod val="75000"/>
              </a:schemeClr>
            </a:solidFill>
            <a:bevel/>
            <a:headEnd/>
            <a:tailEnd/>
          </a:ln>
          <a:extLst/>
        </p:spPr>
        <p:txBody>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eaLnBrk="1" hangingPunct="1">
              <a:defRPr/>
            </a:pPr>
            <a:endParaRPr lang="zh-CN" altLang="en-US"/>
          </a:p>
        </p:txBody>
      </p:sp>
      <p:sp>
        <p:nvSpPr>
          <p:cNvPr id="6152" name="AutoShape 8" descr="http://img5.imgtn.bdimg.com/it/u=2389761677,3603769486&amp;fm=11&amp;gp=0.jpg"/>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6154" name="AutoShape 10" descr="http://img5.imgtn.bdimg.com/it/u=2389761677,3603769486&amp;fm=11&amp;gp=0.jpg"/>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14" name="矩形 13"/>
          <p:cNvSpPr/>
          <p:nvPr/>
        </p:nvSpPr>
        <p:spPr>
          <a:xfrm>
            <a:off x="365324" y="1124744"/>
            <a:ext cx="6162724" cy="369332"/>
          </a:xfrm>
          <a:prstGeom prst="rect">
            <a:avLst/>
          </a:prstGeom>
        </p:spPr>
        <p:txBody>
          <a:bodyPr wrap="square">
            <a:spAutoFit/>
          </a:bodyPr>
          <a:lstStyle/>
          <a:p>
            <a:r>
              <a:rPr lang="zh-CN" altLang="en-US" dirty="0"/>
              <a:t>Few-Example Object </a:t>
            </a:r>
            <a:r>
              <a:rPr lang="zh-CN" altLang="en-US" dirty="0" smtClean="0"/>
              <a:t>Detection with </a:t>
            </a:r>
            <a:r>
              <a:rPr lang="zh-CN" altLang="en-US" dirty="0"/>
              <a:t>Model Communication</a:t>
            </a:r>
          </a:p>
        </p:txBody>
      </p:sp>
      <p:pic>
        <p:nvPicPr>
          <p:cNvPr id="2" name="图片 1"/>
          <p:cNvPicPr>
            <a:picLocks noChangeAspect="1"/>
          </p:cNvPicPr>
          <p:nvPr/>
        </p:nvPicPr>
        <p:blipFill>
          <a:blip r:embed="rId3"/>
          <a:stretch>
            <a:fillRect/>
          </a:stretch>
        </p:blipFill>
        <p:spPr>
          <a:xfrm>
            <a:off x="700896" y="1752962"/>
            <a:ext cx="6408712" cy="5033937"/>
          </a:xfrm>
          <a:prstGeom prst="rect">
            <a:avLst/>
          </a:prstGeom>
        </p:spPr>
      </p:pic>
      <p:sp>
        <p:nvSpPr>
          <p:cNvPr id="9" name="Text Box 27"/>
          <p:cNvSpPr txBox="1">
            <a:spLocks noChangeArrowheads="1"/>
          </p:cNvSpPr>
          <p:nvPr/>
        </p:nvSpPr>
        <p:spPr bwMode="auto">
          <a:xfrm>
            <a:off x="911424" y="360512"/>
            <a:ext cx="4254500" cy="400110"/>
          </a:xfrm>
          <a:prstGeom prst="rect">
            <a:avLst/>
          </a:prstGeom>
          <a:noFill/>
          <a:ln w="9525">
            <a:noFill/>
            <a:miter lim="800000"/>
            <a:headEnd/>
            <a:tailEnd/>
          </a:ln>
        </p:spPr>
        <p:txBody>
          <a:bodyPr>
            <a:spAutoFit/>
          </a:bodyPr>
          <a:lstStyle/>
          <a:p>
            <a:r>
              <a:rPr lang="en-US" altLang="zh-CN" sz="2000" dirty="0" smtClean="0">
                <a:latin typeface="Times New Roman" panose="02020603050405020304" pitchFamily="18" charset="0"/>
                <a:ea typeface="黑体" pitchFamily="2" charset="-122"/>
                <a:cs typeface="Times New Roman" panose="02020603050405020304" pitchFamily="18" charset="0"/>
              </a:rPr>
              <a:t>Few-example learning</a:t>
            </a:r>
            <a:endParaRPr lang="zh-CN" altLang="en-US" sz="2000" dirty="0">
              <a:latin typeface="Times New Roman" panose="02020603050405020304" pitchFamily="18" charset="0"/>
              <a:ea typeface="黑体" pitchFamily="2" charset="-122"/>
              <a:cs typeface="Times New Roman" panose="02020603050405020304" pitchFamily="18" charset="0"/>
            </a:endParaRPr>
          </a:p>
        </p:txBody>
      </p:sp>
      <p:sp>
        <p:nvSpPr>
          <p:cNvPr id="10" name="TextBox 50"/>
          <p:cNvSpPr>
            <a:spLocks noChangeArrowheads="1"/>
          </p:cNvSpPr>
          <p:nvPr/>
        </p:nvSpPr>
        <p:spPr bwMode="auto">
          <a:xfrm>
            <a:off x="365325" y="258912"/>
            <a:ext cx="468313" cy="630238"/>
          </a:xfrm>
          <a:prstGeom prst="rect">
            <a:avLst/>
          </a:prstGeom>
          <a:noFill/>
          <a:ln w="9525">
            <a:noFill/>
            <a:miter lim="800000"/>
            <a:headEnd/>
            <a:tailEnd/>
          </a:ln>
        </p:spPr>
        <p:txBody>
          <a:bodyPr>
            <a:spAutoFit/>
          </a:bodyPr>
          <a:lstStyle/>
          <a:p>
            <a:pPr eaLnBrk="1" hangingPunct="1"/>
            <a:r>
              <a:rPr lang="en-US" altLang="zh-CN" sz="3500" dirty="0" smtClean="0">
                <a:solidFill>
                  <a:srgbClr val="FF0000"/>
                </a:solidFill>
                <a:latin typeface="Arial Black" pitchFamily="34" charset="0"/>
                <a:ea typeface="汉仪菱心体简"/>
                <a:cs typeface="汉仪菱心体简"/>
                <a:sym typeface="Arial Black" pitchFamily="34" charset="0"/>
              </a:rPr>
              <a:t>1</a:t>
            </a:r>
            <a:endParaRPr lang="zh-CN" altLang="en-US" sz="3500" dirty="0">
              <a:solidFill>
                <a:srgbClr val="FF0000"/>
              </a:solidFill>
              <a:latin typeface="Arial Black" pitchFamily="34" charset="0"/>
              <a:ea typeface="汉仪菱心体简"/>
              <a:cs typeface="汉仪菱心体简"/>
              <a:sym typeface="Arial Black" pitchFamily="34" charset="0"/>
            </a:endParaRPr>
          </a:p>
        </p:txBody>
      </p:sp>
      <p:sp>
        <p:nvSpPr>
          <p:cNvPr id="3" name="矩形 2"/>
          <p:cNvSpPr/>
          <p:nvPr/>
        </p:nvSpPr>
        <p:spPr>
          <a:xfrm>
            <a:off x="700896" y="1603742"/>
            <a:ext cx="2262158" cy="369332"/>
          </a:xfrm>
          <a:prstGeom prst="rect">
            <a:avLst/>
          </a:prstGeom>
        </p:spPr>
        <p:txBody>
          <a:bodyPr wrap="none">
            <a:spAutoFit/>
          </a:bodyPr>
          <a:lstStyle/>
          <a:p>
            <a:r>
              <a:rPr lang="zh-CN" altLang="en-US" dirty="0">
                <a:solidFill>
                  <a:srgbClr val="FF0000"/>
                </a:solidFill>
              </a:rPr>
              <a:t>multi-</a:t>
            </a:r>
            <a:r>
              <a:rPr lang="zh-CN" altLang="en-US" dirty="0" smtClean="0">
                <a:solidFill>
                  <a:srgbClr val="FF0000"/>
                </a:solidFill>
              </a:rPr>
              <a:t>mod</a:t>
            </a:r>
            <a:r>
              <a:rPr lang="en-US" altLang="zh-CN" dirty="0" smtClean="0">
                <a:solidFill>
                  <a:srgbClr val="FF0000"/>
                </a:solidFill>
              </a:rPr>
              <a:t>e</a:t>
            </a:r>
            <a:r>
              <a:rPr lang="zh-CN" altLang="en-US" dirty="0" smtClean="0">
                <a:solidFill>
                  <a:srgbClr val="FF0000"/>
                </a:solidFill>
              </a:rPr>
              <a:t>l </a:t>
            </a:r>
            <a:r>
              <a:rPr lang="zh-CN" altLang="en-US" dirty="0">
                <a:solidFill>
                  <a:srgbClr val="FF0000"/>
                </a:solidFill>
              </a:rPr>
              <a:t>learning</a:t>
            </a:r>
          </a:p>
        </p:txBody>
      </p:sp>
      <p:sp>
        <p:nvSpPr>
          <p:cNvPr id="4" name="矩形 3"/>
          <p:cNvSpPr/>
          <p:nvPr/>
        </p:nvSpPr>
        <p:spPr>
          <a:xfrm>
            <a:off x="7248128" y="1157804"/>
            <a:ext cx="4455765" cy="5493812"/>
          </a:xfrm>
          <a:prstGeom prst="rect">
            <a:avLst/>
          </a:prstGeom>
        </p:spPr>
        <p:txBody>
          <a:bodyPr wrap="square">
            <a:spAutoFit/>
          </a:bodyPr>
          <a:lstStyle/>
          <a:p>
            <a:pPr>
              <a:lnSpc>
                <a:spcPct val="150000"/>
              </a:lnSpc>
            </a:pPr>
            <a:r>
              <a:rPr lang="zh-CN" altLang="en-US" dirty="0" smtClean="0">
                <a:solidFill>
                  <a:srgbClr val="2E3033"/>
                </a:solidFill>
              </a:rPr>
              <a:t>图</a:t>
            </a:r>
            <a:r>
              <a:rPr lang="zh-CN" altLang="en-US" dirty="0">
                <a:solidFill>
                  <a:srgbClr val="2E3033"/>
                </a:solidFill>
              </a:rPr>
              <a:t>中</a:t>
            </a:r>
            <a:r>
              <a:rPr lang="zh-CN" altLang="en-US" dirty="0" smtClean="0">
                <a:solidFill>
                  <a:srgbClr val="2E3033"/>
                </a:solidFill>
              </a:rPr>
              <a:t>给</a:t>
            </a:r>
            <a:r>
              <a:rPr lang="zh-CN" altLang="en-US" dirty="0">
                <a:solidFill>
                  <a:srgbClr val="2E3033"/>
                </a:solidFill>
              </a:rPr>
              <a:t>出了三个模型的示例。</a:t>
            </a:r>
            <a:r>
              <a:rPr lang="zh-CN" altLang="en-US" dirty="0">
                <a:solidFill>
                  <a:srgbClr val="FF0000"/>
                </a:solidFill>
              </a:rPr>
              <a:t>三个不同颜色的圆盘构成了基本</a:t>
            </a:r>
            <a:r>
              <a:rPr lang="zh-CN" altLang="en-US" dirty="0" smtClean="0">
                <a:solidFill>
                  <a:srgbClr val="FF0000"/>
                </a:solidFill>
              </a:rPr>
              <a:t>的检测器，中间</a:t>
            </a:r>
            <a:r>
              <a:rPr lang="zh-CN" altLang="en-US" dirty="0">
                <a:solidFill>
                  <a:srgbClr val="FF0000"/>
                </a:solidFill>
              </a:rPr>
              <a:t>的图像是训练数据</a:t>
            </a:r>
            <a:r>
              <a:rPr lang="zh-CN" altLang="en-US" dirty="0">
                <a:solidFill>
                  <a:srgbClr val="2E3033"/>
                </a:solidFill>
              </a:rPr>
              <a:t>。这三个检测器在验证所选训练样本时是相辅相成的</a:t>
            </a:r>
            <a:r>
              <a:rPr lang="zh-CN" altLang="en-US" dirty="0" smtClean="0">
                <a:solidFill>
                  <a:srgbClr val="2E3033"/>
                </a:solidFill>
              </a:rPr>
              <a:t>。</a:t>
            </a:r>
            <a:endParaRPr lang="en-US" altLang="zh-CN" dirty="0" smtClean="0">
              <a:solidFill>
                <a:srgbClr val="2E3033"/>
              </a:solidFill>
            </a:endParaRPr>
          </a:p>
          <a:p>
            <a:pPr>
              <a:lnSpc>
                <a:spcPct val="150000"/>
              </a:lnSpc>
            </a:pPr>
            <a:r>
              <a:rPr lang="zh-CN" altLang="en-US" dirty="0" smtClean="0">
                <a:solidFill>
                  <a:srgbClr val="2E3033"/>
                </a:solidFill>
              </a:rPr>
              <a:t>例如</a:t>
            </a:r>
            <a:r>
              <a:rPr lang="zh-CN" altLang="en-US" dirty="0">
                <a:solidFill>
                  <a:srgbClr val="2E3033"/>
                </a:solidFill>
              </a:rPr>
              <a:t>，如下行所示，</a:t>
            </a:r>
            <a:r>
              <a:rPr lang="zh-CN" altLang="en-US" dirty="0">
                <a:solidFill>
                  <a:srgbClr val="FF0000"/>
                </a:solidFill>
              </a:rPr>
              <a:t>第</a:t>
            </a:r>
            <a:r>
              <a:rPr lang="en-US" altLang="zh-CN" dirty="0">
                <a:solidFill>
                  <a:srgbClr val="FF0000"/>
                </a:solidFill>
              </a:rPr>
              <a:t>1</a:t>
            </a:r>
            <a:r>
              <a:rPr lang="zh-CN" altLang="en-US" dirty="0">
                <a:solidFill>
                  <a:srgbClr val="FF0000"/>
                </a:solidFill>
              </a:rPr>
              <a:t>个模型</a:t>
            </a:r>
            <a:r>
              <a:rPr lang="zh-CN" altLang="en-US" dirty="0">
                <a:solidFill>
                  <a:srgbClr val="2E3033"/>
                </a:solidFill>
              </a:rPr>
              <a:t>只检测到两个对象</a:t>
            </a:r>
            <a:r>
              <a:rPr lang="zh-CN" altLang="en-US" dirty="0" smtClean="0">
                <a:solidFill>
                  <a:srgbClr val="2E3033"/>
                </a:solidFill>
              </a:rPr>
              <a:t>，没有检测出图中植物这一类别。</a:t>
            </a:r>
            <a:r>
              <a:rPr lang="zh-CN" altLang="en-US" dirty="0" smtClean="0">
                <a:solidFill>
                  <a:srgbClr val="FF0000"/>
                </a:solidFill>
              </a:rPr>
              <a:t>第二</a:t>
            </a:r>
            <a:r>
              <a:rPr lang="zh-CN" altLang="en-US" dirty="0">
                <a:solidFill>
                  <a:srgbClr val="FF0000"/>
                </a:solidFill>
              </a:rPr>
              <a:t>个模型</a:t>
            </a:r>
            <a:r>
              <a:rPr lang="zh-CN" altLang="en-US" dirty="0" smtClean="0">
                <a:solidFill>
                  <a:srgbClr val="2E3033"/>
                </a:solidFill>
              </a:rPr>
              <a:t>检测出了其他</a:t>
            </a:r>
            <a:r>
              <a:rPr lang="zh-CN" altLang="en-US" dirty="0">
                <a:solidFill>
                  <a:srgbClr val="2E3033"/>
                </a:solidFill>
              </a:rPr>
              <a:t>三个</a:t>
            </a:r>
            <a:r>
              <a:rPr lang="zh-CN" altLang="en-US" dirty="0" smtClean="0">
                <a:solidFill>
                  <a:srgbClr val="2E3033"/>
                </a:solidFill>
              </a:rPr>
              <a:t>对象，并</a:t>
            </a:r>
            <a:r>
              <a:rPr lang="zh-CN" altLang="en-US" dirty="0" smtClean="0"/>
              <a:t>用第一个模型检测出的用蓝色</a:t>
            </a:r>
            <a:r>
              <a:rPr lang="en-US" altLang="zh-CN" dirty="0" smtClean="0"/>
              <a:t>bounding-box</a:t>
            </a:r>
            <a:r>
              <a:rPr lang="zh-CN" altLang="en-US" dirty="0" smtClean="0"/>
              <a:t>标记出来的车训练</a:t>
            </a:r>
            <a:r>
              <a:rPr lang="zh-CN" altLang="en-US" dirty="0"/>
              <a:t>第二个模型。因此，使用</a:t>
            </a:r>
            <a:r>
              <a:rPr lang="zh-CN" altLang="en-US" dirty="0" smtClean="0"/>
              <a:t>更多带有标签</a:t>
            </a:r>
            <a:r>
              <a:rPr lang="zh-CN" altLang="en-US" dirty="0"/>
              <a:t>的训练数据来提高</a:t>
            </a:r>
            <a:r>
              <a:rPr lang="zh-CN" altLang="en-US" dirty="0" smtClean="0"/>
              <a:t>模型二的</a:t>
            </a:r>
            <a:r>
              <a:rPr lang="zh-CN" altLang="en-US" dirty="0"/>
              <a:t>性能。类似</a:t>
            </a:r>
            <a:r>
              <a:rPr lang="zh-CN" altLang="en-US" dirty="0" smtClean="0"/>
              <a:t>地</a:t>
            </a:r>
            <a:r>
              <a:rPr lang="zh-CN" altLang="en-US" dirty="0"/>
              <a:t>，</a:t>
            </a:r>
            <a:r>
              <a:rPr lang="zh-CN" altLang="en-US" dirty="0" smtClean="0">
                <a:solidFill>
                  <a:srgbClr val="FF0000"/>
                </a:solidFill>
              </a:rPr>
              <a:t>第三</a:t>
            </a:r>
            <a:r>
              <a:rPr lang="zh-CN" altLang="en-US" dirty="0">
                <a:solidFill>
                  <a:srgbClr val="FF0000"/>
                </a:solidFill>
              </a:rPr>
              <a:t>种</a:t>
            </a:r>
            <a:r>
              <a:rPr lang="zh-CN" altLang="en-US" dirty="0" smtClean="0">
                <a:solidFill>
                  <a:srgbClr val="FF0000"/>
                </a:solidFill>
              </a:rPr>
              <a:t>模型</a:t>
            </a:r>
            <a:r>
              <a:rPr lang="zh-CN" altLang="en-US" dirty="0" smtClean="0"/>
              <a:t>可以获得</a:t>
            </a:r>
            <a:r>
              <a:rPr lang="zh-CN" altLang="en-US" dirty="0"/>
              <a:t>更多</a:t>
            </a:r>
            <a:r>
              <a:rPr lang="zh-CN" altLang="en-US" dirty="0" smtClean="0"/>
              <a:t>的伪标签的</a:t>
            </a:r>
            <a:r>
              <a:rPr lang="en-US" altLang="zh-CN" dirty="0" smtClean="0"/>
              <a:t>bounding-box</a:t>
            </a:r>
            <a:r>
              <a:rPr lang="zh-CN" altLang="en-US" dirty="0" smtClean="0"/>
              <a:t>，</a:t>
            </a:r>
            <a:r>
              <a:rPr lang="zh-CN" altLang="en-US" dirty="0"/>
              <a:t>并依次进行更新。整个过程迭代直到</a:t>
            </a:r>
            <a:r>
              <a:rPr lang="zh-CN" altLang="en-US" dirty="0" smtClean="0"/>
              <a:t>收敛。</a:t>
            </a:r>
            <a:endParaRPr lang="zh-CN" altLang="en-US" dirty="0"/>
          </a:p>
        </p:txBody>
      </p:sp>
    </p:spTree>
    <p:extLst>
      <p:ext uri="{BB962C8B-B14F-4D97-AF65-F5344CB8AC3E}">
        <p14:creationId xmlns:p14="http://schemas.microsoft.com/office/powerpoint/2010/main" val="1320873810"/>
      </p:ext>
    </p:extLst>
  </p:cSld>
  <p:clrMapOvr>
    <a:masterClrMapping/>
  </p:clrMapOvr>
  <p:transition spd="med" advTm="30169">
    <p:wipe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3"/>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grpId="0" nodeType="after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直接连接符 6"/>
          <p:cNvSpPr>
            <a:spLocks noChangeShapeType="1"/>
          </p:cNvSpPr>
          <p:nvPr/>
        </p:nvSpPr>
        <p:spPr bwMode="auto">
          <a:xfrm>
            <a:off x="905074" y="317650"/>
            <a:ext cx="1588" cy="512762"/>
          </a:xfrm>
          <a:prstGeom prst="line">
            <a:avLst/>
          </a:prstGeom>
          <a:noFill/>
          <a:ln w="76200">
            <a:solidFill>
              <a:schemeClr val="bg1">
                <a:lumMod val="75000"/>
              </a:schemeClr>
            </a:solidFill>
            <a:bevel/>
            <a:headEnd/>
            <a:tailEnd/>
          </a:ln>
          <a:extLst/>
        </p:spPr>
        <p:txBody>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eaLnBrk="1" hangingPunct="1">
              <a:defRPr/>
            </a:pPr>
            <a:endParaRPr lang="zh-CN" altLang="en-US"/>
          </a:p>
        </p:txBody>
      </p:sp>
      <p:sp>
        <p:nvSpPr>
          <p:cNvPr id="6150" name="TextBox 50"/>
          <p:cNvSpPr>
            <a:spLocks noChangeArrowheads="1"/>
          </p:cNvSpPr>
          <p:nvPr/>
        </p:nvSpPr>
        <p:spPr bwMode="auto">
          <a:xfrm>
            <a:off x="365325" y="258912"/>
            <a:ext cx="468313" cy="630238"/>
          </a:xfrm>
          <a:prstGeom prst="rect">
            <a:avLst/>
          </a:prstGeom>
          <a:noFill/>
          <a:ln w="9525">
            <a:noFill/>
            <a:miter lim="800000"/>
            <a:headEnd/>
            <a:tailEnd/>
          </a:ln>
        </p:spPr>
        <p:txBody>
          <a:bodyPr>
            <a:spAutoFit/>
          </a:bodyPr>
          <a:lstStyle/>
          <a:p>
            <a:pPr eaLnBrk="1" hangingPunct="1"/>
            <a:r>
              <a:rPr lang="en-US" altLang="zh-CN" sz="3500" dirty="0" smtClean="0">
                <a:solidFill>
                  <a:srgbClr val="FF0000"/>
                </a:solidFill>
                <a:latin typeface="Arial Black" pitchFamily="34" charset="0"/>
                <a:ea typeface="汉仪菱心体简"/>
                <a:cs typeface="汉仪菱心体简"/>
                <a:sym typeface="Arial Black" pitchFamily="34" charset="0"/>
              </a:rPr>
              <a:t>2</a:t>
            </a:r>
            <a:endParaRPr lang="zh-CN" altLang="en-US" sz="3500" dirty="0">
              <a:solidFill>
                <a:srgbClr val="FF0000"/>
              </a:solidFill>
              <a:latin typeface="Arial Black" pitchFamily="34" charset="0"/>
              <a:ea typeface="汉仪菱心体简"/>
              <a:cs typeface="汉仪菱心体简"/>
              <a:sym typeface="Arial Black" pitchFamily="34" charset="0"/>
            </a:endParaRPr>
          </a:p>
        </p:txBody>
      </p:sp>
      <p:sp>
        <p:nvSpPr>
          <p:cNvPr id="6152" name="AutoShape 8" descr="http://img5.imgtn.bdimg.com/it/u=2389761677,3603769486&amp;fm=11&amp;gp=0.jpg"/>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6154" name="AutoShape 10" descr="http://img5.imgtn.bdimg.com/it/u=2389761677,3603769486&amp;fm=11&amp;gp=0.jpg"/>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24" name="矩形 23"/>
          <p:cNvSpPr/>
          <p:nvPr/>
        </p:nvSpPr>
        <p:spPr>
          <a:xfrm>
            <a:off x="0" y="1268760"/>
            <a:ext cx="12192000" cy="5293757"/>
          </a:xfrm>
          <a:prstGeom prst="rect">
            <a:avLst/>
          </a:prstGeom>
        </p:spPr>
        <p:txBody>
          <a:bodyPr wrap="square">
            <a:spAutoFit/>
          </a:bodyPr>
          <a:lstStyle/>
          <a:p>
            <a:r>
              <a:rPr lang="en-US" altLang="zh-CN" sz="2800" dirty="0" smtClean="0">
                <a:latin typeface="Times New Roman" panose="02020603050405020304" pitchFamily="18" charset="0"/>
                <a:ea typeface="黑体" panose="02010609060101010101" pitchFamily="49" charset="-122"/>
                <a:cs typeface="Times New Roman" panose="02020603050405020304" pitchFamily="18" charset="0"/>
              </a:rPr>
              <a:t>Few-shot Learning</a:t>
            </a:r>
          </a:p>
          <a:p>
            <a:endParaRPr lang="en-US" altLang="zh-CN" sz="800" dirty="0" smtClean="0">
              <a:latin typeface="Times New Roman" panose="02020603050405020304" pitchFamily="18" charset="0"/>
              <a:ea typeface="黑体" panose="02010609060101010101" pitchFamily="49" charset="-122"/>
              <a:cs typeface="Times New Roman" panose="02020603050405020304" pitchFamily="18" charset="0"/>
            </a:endParaRPr>
          </a:p>
          <a:p>
            <a:pPr>
              <a:lnSpc>
                <a:spcPct val="150000"/>
              </a:lnSpc>
            </a:pPr>
            <a:r>
              <a:rPr lang="zh-CN" altLang="en-US" sz="2800" dirty="0" smtClean="0"/>
              <a:t>       </a:t>
            </a:r>
            <a:r>
              <a:rPr lang="zh-CN" altLang="en-US" sz="2400" dirty="0" smtClean="0"/>
              <a:t>人类</a:t>
            </a:r>
            <a:r>
              <a:rPr lang="zh-CN" altLang="en-US" sz="2400" dirty="0"/>
              <a:t>非常擅长</a:t>
            </a:r>
            <a:r>
              <a:rPr lang="zh-CN" altLang="en-US" sz="2400" dirty="0">
                <a:solidFill>
                  <a:srgbClr val="FF0000"/>
                </a:solidFill>
              </a:rPr>
              <a:t>通过极少量的样本识别一个新物体</a:t>
            </a:r>
            <a:r>
              <a:rPr lang="zh-CN" altLang="en-US" sz="2400" dirty="0"/>
              <a:t>，比如小孩子只需要书中的一些图片就可以认识什么是“斑马”，什么是“犀牛”。在人类的快速学习能力的启发下，研究人员希望机器学习模型在</a:t>
            </a:r>
            <a:r>
              <a:rPr lang="zh-CN" altLang="en-US" sz="2400" dirty="0">
                <a:solidFill>
                  <a:srgbClr val="FF0000"/>
                </a:solidFill>
              </a:rPr>
              <a:t>学习了一定类别的大量数据后，对于新的类别，只需要少量的样本就能快速学习</a:t>
            </a:r>
            <a:r>
              <a:rPr lang="zh-CN" altLang="en-US" sz="2400" dirty="0"/>
              <a:t>，这</a:t>
            </a:r>
            <a:r>
              <a:rPr lang="zh-CN" altLang="en-US" sz="2400" dirty="0" smtClean="0"/>
              <a:t>就是</a:t>
            </a:r>
            <a:r>
              <a:rPr lang="en-US" altLang="zh-CN" sz="2400" dirty="0" smtClean="0"/>
              <a:t>Few-shot </a:t>
            </a:r>
            <a:r>
              <a:rPr lang="en-US" altLang="zh-CN" sz="2400" dirty="0"/>
              <a:t>Learning </a:t>
            </a:r>
            <a:r>
              <a:rPr lang="zh-CN" altLang="en-US" sz="2400" dirty="0"/>
              <a:t>要解决的问题</a:t>
            </a:r>
            <a:r>
              <a:rPr lang="zh-CN" altLang="en-US" sz="2400" dirty="0" smtClean="0"/>
              <a:t>。</a:t>
            </a:r>
            <a:endParaRPr lang="en-US" altLang="zh-CN" sz="2400" dirty="0" smtClean="0"/>
          </a:p>
          <a:p>
            <a:pPr>
              <a:lnSpc>
                <a:spcPct val="150000"/>
              </a:lnSpc>
            </a:pPr>
            <a:r>
              <a:rPr lang="en-US" altLang="zh-CN" sz="2400" dirty="0"/>
              <a:t> </a:t>
            </a:r>
            <a:r>
              <a:rPr lang="en-US" altLang="zh-CN" sz="2400" dirty="0" smtClean="0"/>
              <a:t>      </a:t>
            </a:r>
            <a:r>
              <a:rPr lang="zh-CN" altLang="en-US" sz="2400" dirty="0" smtClean="0"/>
              <a:t>现实</a:t>
            </a:r>
            <a:r>
              <a:rPr lang="zh-CN" altLang="en-US" sz="2400" dirty="0"/>
              <a:t>世界中，新的类别在不断出现，无法保证模型在训练时见过所有的类别</a:t>
            </a:r>
            <a:r>
              <a:rPr lang="zh-CN" altLang="en-US" sz="2400" dirty="0" smtClean="0"/>
              <a:t>。</a:t>
            </a:r>
            <a:r>
              <a:rPr lang="zh-CN" altLang="en-US" sz="2400" dirty="0" smtClean="0">
                <a:solidFill>
                  <a:srgbClr val="FF0000"/>
                </a:solidFill>
              </a:rPr>
              <a:t>面对</a:t>
            </a:r>
            <a:r>
              <a:rPr lang="zh-CN" altLang="en-US" sz="2400" dirty="0">
                <a:solidFill>
                  <a:srgbClr val="FF0000"/>
                </a:solidFill>
              </a:rPr>
              <a:t>在训练时没有见过的新类别</a:t>
            </a:r>
            <a:r>
              <a:rPr lang="zh-CN" altLang="en-US" sz="2400" dirty="0"/>
              <a:t>，就需要用到 </a:t>
            </a:r>
            <a:r>
              <a:rPr lang="en-US" altLang="zh-CN" sz="2400" dirty="0">
                <a:solidFill>
                  <a:srgbClr val="FF0000"/>
                </a:solidFill>
              </a:rPr>
              <a:t>zero-shot learning </a:t>
            </a:r>
            <a:r>
              <a:rPr lang="zh-CN" altLang="en-US" sz="2400" dirty="0"/>
              <a:t>的方法来处理，</a:t>
            </a:r>
            <a:r>
              <a:rPr lang="zh-CN" altLang="en-US" sz="2400" dirty="0">
                <a:solidFill>
                  <a:srgbClr val="FF0000"/>
                </a:solidFill>
              </a:rPr>
              <a:t>面对只是拥有极少数样本的新类别</a:t>
            </a:r>
            <a:r>
              <a:rPr lang="zh-CN" altLang="en-US" sz="2400" dirty="0"/>
              <a:t>，则会用到</a:t>
            </a:r>
            <a:r>
              <a:rPr lang="en-US" altLang="zh-CN" sz="2400" dirty="0">
                <a:solidFill>
                  <a:srgbClr val="FF0000"/>
                </a:solidFill>
              </a:rPr>
              <a:t>few-shot learning</a:t>
            </a:r>
            <a:r>
              <a:rPr lang="zh-CN" altLang="en-US" sz="2400" dirty="0"/>
              <a:t>的方法。除此之外，现实世界当中还广泛存在一种「</a:t>
            </a:r>
            <a:r>
              <a:rPr lang="zh-CN" altLang="en-US" sz="2400" dirty="0">
                <a:solidFill>
                  <a:srgbClr val="FF0000"/>
                </a:solidFill>
              </a:rPr>
              <a:t>长尾效应</a:t>
            </a:r>
            <a:r>
              <a:rPr lang="zh-CN" altLang="en-US" sz="2400" dirty="0"/>
              <a:t>」</a:t>
            </a:r>
            <a:r>
              <a:rPr lang="en-US" altLang="zh-CN" sz="2400" dirty="0"/>
              <a:t>——</a:t>
            </a:r>
            <a:r>
              <a:rPr lang="zh-CN" altLang="en-US" sz="2400" dirty="0"/>
              <a:t>即少量类别拥有大量样本而大部分类别只有少量样本</a:t>
            </a:r>
            <a:r>
              <a:rPr lang="zh-CN" altLang="en-US" sz="2400" dirty="0" smtClean="0"/>
              <a:t>。</a:t>
            </a:r>
            <a:endParaRPr lang="zh-CN" altLang="en-US" sz="2400" dirty="0"/>
          </a:p>
        </p:txBody>
      </p:sp>
      <p:sp>
        <p:nvSpPr>
          <p:cNvPr id="14" name="Text Box 27"/>
          <p:cNvSpPr txBox="1">
            <a:spLocks noChangeArrowheads="1"/>
          </p:cNvSpPr>
          <p:nvPr/>
        </p:nvSpPr>
        <p:spPr bwMode="auto">
          <a:xfrm>
            <a:off x="911424" y="360512"/>
            <a:ext cx="4254500" cy="400110"/>
          </a:xfrm>
          <a:prstGeom prst="rect">
            <a:avLst/>
          </a:prstGeom>
          <a:noFill/>
          <a:ln w="9525">
            <a:noFill/>
            <a:miter lim="800000"/>
            <a:headEnd/>
            <a:tailEnd/>
          </a:ln>
        </p:spPr>
        <p:txBody>
          <a:bodyPr>
            <a:spAutoFit/>
          </a:bodyPr>
          <a:lstStyle/>
          <a:p>
            <a:r>
              <a:rPr lang="en-US" altLang="zh-CN" sz="2000" dirty="0" smtClean="0">
                <a:latin typeface="Times New Roman" panose="02020603050405020304" pitchFamily="18" charset="0"/>
                <a:ea typeface="黑体" panose="02010609060101010101" pitchFamily="49" charset="-122"/>
                <a:cs typeface="Times New Roman" panose="02020603050405020304" pitchFamily="18" charset="0"/>
              </a:rPr>
              <a:t>Few-shot Learning</a:t>
            </a:r>
            <a:endParaRPr lang="en-US" altLang="zh-CN" sz="2000" dirty="0">
              <a:latin typeface="Times New Roman" panose="02020603050405020304" pitchFamily="18" charset="0"/>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447418776"/>
      </p:ext>
    </p:extLst>
  </p:cSld>
  <p:clrMapOvr>
    <a:masterClrMapping/>
  </p:clrMapOvr>
  <p:transition spd="med" advTm="30169">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直接连接符 6"/>
          <p:cNvSpPr>
            <a:spLocks noChangeShapeType="1"/>
          </p:cNvSpPr>
          <p:nvPr/>
        </p:nvSpPr>
        <p:spPr bwMode="auto">
          <a:xfrm>
            <a:off x="905074" y="317650"/>
            <a:ext cx="1588" cy="512762"/>
          </a:xfrm>
          <a:prstGeom prst="line">
            <a:avLst/>
          </a:prstGeom>
          <a:noFill/>
          <a:ln w="76200">
            <a:solidFill>
              <a:schemeClr val="bg1">
                <a:lumMod val="75000"/>
              </a:schemeClr>
            </a:solidFill>
            <a:bevel/>
            <a:headEnd/>
            <a:tailEnd/>
          </a:ln>
          <a:extLst/>
        </p:spPr>
        <p:txBody>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eaLnBrk="1" hangingPunct="1">
              <a:defRPr/>
            </a:pPr>
            <a:endParaRPr lang="zh-CN" altLang="en-US"/>
          </a:p>
        </p:txBody>
      </p:sp>
      <p:sp>
        <p:nvSpPr>
          <p:cNvPr id="6150" name="TextBox 50"/>
          <p:cNvSpPr>
            <a:spLocks noChangeArrowheads="1"/>
          </p:cNvSpPr>
          <p:nvPr/>
        </p:nvSpPr>
        <p:spPr bwMode="auto">
          <a:xfrm>
            <a:off x="365325" y="258912"/>
            <a:ext cx="468313" cy="630238"/>
          </a:xfrm>
          <a:prstGeom prst="rect">
            <a:avLst/>
          </a:prstGeom>
          <a:noFill/>
          <a:ln w="9525">
            <a:noFill/>
            <a:miter lim="800000"/>
            <a:headEnd/>
            <a:tailEnd/>
          </a:ln>
        </p:spPr>
        <p:txBody>
          <a:bodyPr>
            <a:spAutoFit/>
          </a:bodyPr>
          <a:lstStyle/>
          <a:p>
            <a:pPr eaLnBrk="1" hangingPunct="1"/>
            <a:r>
              <a:rPr lang="en-US" altLang="zh-CN" sz="3500" dirty="0" smtClean="0">
                <a:solidFill>
                  <a:srgbClr val="FF0000"/>
                </a:solidFill>
                <a:latin typeface="Arial Black" pitchFamily="34" charset="0"/>
                <a:ea typeface="汉仪菱心体简"/>
                <a:cs typeface="汉仪菱心体简"/>
                <a:sym typeface="Arial Black" pitchFamily="34" charset="0"/>
              </a:rPr>
              <a:t>2</a:t>
            </a:r>
            <a:endParaRPr lang="zh-CN" altLang="en-US" sz="3500" dirty="0">
              <a:solidFill>
                <a:srgbClr val="FF0000"/>
              </a:solidFill>
              <a:latin typeface="Arial Black" pitchFamily="34" charset="0"/>
              <a:ea typeface="汉仪菱心体简"/>
              <a:cs typeface="汉仪菱心体简"/>
              <a:sym typeface="Arial Black" pitchFamily="34" charset="0"/>
            </a:endParaRPr>
          </a:p>
        </p:txBody>
      </p:sp>
      <p:sp>
        <p:nvSpPr>
          <p:cNvPr id="6152" name="AutoShape 8" descr="http://img5.imgtn.bdimg.com/it/u=2389761677,3603769486&amp;fm=11&amp;gp=0.jpg"/>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6154" name="AutoShape 10" descr="http://img5.imgtn.bdimg.com/it/u=2389761677,3603769486&amp;fm=11&amp;gp=0.jpg"/>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pic>
        <p:nvPicPr>
          <p:cNvPr id="8" name="图片 7"/>
          <p:cNvPicPr>
            <a:picLocks noChangeAspect="1"/>
          </p:cNvPicPr>
          <p:nvPr/>
        </p:nvPicPr>
        <p:blipFill rotWithShape="1">
          <a:blip r:embed="rId3"/>
          <a:srcRect l="11010"/>
          <a:stretch/>
        </p:blipFill>
        <p:spPr>
          <a:xfrm>
            <a:off x="2783632" y="1204922"/>
            <a:ext cx="6984776" cy="5329721"/>
          </a:xfrm>
          <a:prstGeom prst="rect">
            <a:avLst/>
          </a:prstGeom>
        </p:spPr>
      </p:pic>
      <p:sp>
        <p:nvSpPr>
          <p:cNvPr id="2" name="左大括号 1"/>
          <p:cNvSpPr/>
          <p:nvPr/>
        </p:nvSpPr>
        <p:spPr>
          <a:xfrm>
            <a:off x="2495600" y="1268760"/>
            <a:ext cx="144016" cy="2880320"/>
          </a:xfrm>
          <a:prstGeom prst="leftBrace">
            <a:avLst/>
          </a:prstGeom>
          <a:ln>
            <a:solidFill>
              <a:schemeClr val="bg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0" name="左大括号 9"/>
          <p:cNvSpPr/>
          <p:nvPr/>
        </p:nvSpPr>
        <p:spPr>
          <a:xfrm>
            <a:off x="2491458" y="4365104"/>
            <a:ext cx="148158" cy="2088232"/>
          </a:xfrm>
          <a:prstGeom prst="leftBrace">
            <a:avLst/>
          </a:prstGeom>
          <a:ln>
            <a:solidFill>
              <a:schemeClr val="bg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 name="文本框 2"/>
          <p:cNvSpPr txBox="1"/>
          <p:nvPr/>
        </p:nvSpPr>
        <p:spPr>
          <a:xfrm>
            <a:off x="695400" y="2389954"/>
            <a:ext cx="1944216" cy="646331"/>
          </a:xfrm>
          <a:prstGeom prst="rect">
            <a:avLst/>
          </a:prstGeom>
          <a:noFill/>
        </p:spPr>
        <p:txBody>
          <a:bodyPr wrap="square" rtlCol="0">
            <a:spAutoFit/>
          </a:bodyPr>
          <a:lstStyle/>
          <a:p>
            <a:r>
              <a:rPr lang="en-US" altLang="zh-CN" dirty="0" smtClean="0"/>
              <a:t>Base classes/</a:t>
            </a:r>
          </a:p>
          <a:p>
            <a:r>
              <a:rPr lang="en-US" altLang="zh-CN" dirty="0" smtClean="0"/>
              <a:t>Train classes</a:t>
            </a:r>
            <a:endParaRPr lang="zh-CN" altLang="en-US" dirty="0"/>
          </a:p>
        </p:txBody>
      </p:sp>
      <p:sp>
        <p:nvSpPr>
          <p:cNvPr id="13" name="文本框 12"/>
          <p:cNvSpPr txBox="1"/>
          <p:nvPr/>
        </p:nvSpPr>
        <p:spPr>
          <a:xfrm>
            <a:off x="695400" y="5086054"/>
            <a:ext cx="1800200" cy="646331"/>
          </a:xfrm>
          <a:prstGeom prst="rect">
            <a:avLst/>
          </a:prstGeom>
          <a:noFill/>
        </p:spPr>
        <p:txBody>
          <a:bodyPr wrap="square" rtlCol="0">
            <a:spAutoFit/>
          </a:bodyPr>
          <a:lstStyle/>
          <a:p>
            <a:r>
              <a:rPr lang="en-US" altLang="zh-CN" dirty="0" smtClean="0"/>
              <a:t>Novel classes/</a:t>
            </a:r>
          </a:p>
          <a:p>
            <a:r>
              <a:rPr lang="en-US" altLang="zh-CN" dirty="0" smtClean="0"/>
              <a:t>Test classes</a:t>
            </a:r>
            <a:endParaRPr lang="zh-CN" altLang="en-US" dirty="0"/>
          </a:p>
        </p:txBody>
      </p:sp>
      <p:sp>
        <p:nvSpPr>
          <p:cNvPr id="14" name="Text Box 27"/>
          <p:cNvSpPr txBox="1">
            <a:spLocks noChangeArrowheads="1"/>
          </p:cNvSpPr>
          <p:nvPr/>
        </p:nvSpPr>
        <p:spPr bwMode="auto">
          <a:xfrm>
            <a:off x="911424" y="360512"/>
            <a:ext cx="4254500" cy="400110"/>
          </a:xfrm>
          <a:prstGeom prst="rect">
            <a:avLst/>
          </a:prstGeom>
          <a:noFill/>
          <a:ln w="9525">
            <a:noFill/>
            <a:miter lim="800000"/>
            <a:headEnd/>
            <a:tailEnd/>
          </a:ln>
        </p:spPr>
        <p:txBody>
          <a:bodyPr>
            <a:spAutoFit/>
          </a:bodyPr>
          <a:lstStyle/>
          <a:p>
            <a:r>
              <a:rPr lang="en-US" altLang="zh-CN" sz="2000" dirty="0" smtClean="0">
                <a:latin typeface="Times New Roman" panose="02020603050405020304" pitchFamily="18" charset="0"/>
                <a:ea typeface="黑体" panose="02010609060101010101" pitchFamily="49" charset="-122"/>
                <a:cs typeface="Times New Roman" panose="02020603050405020304" pitchFamily="18" charset="0"/>
              </a:rPr>
              <a:t>Few-shot Learning</a:t>
            </a:r>
            <a:endParaRPr lang="en-US" altLang="zh-CN" sz="2000" dirty="0">
              <a:latin typeface="Times New Roman" panose="02020603050405020304" pitchFamily="18" charset="0"/>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1821835921"/>
      </p:ext>
    </p:extLst>
  </p:cSld>
  <p:clrMapOvr>
    <a:masterClrMapping/>
  </p:clrMapOvr>
  <p:transition spd="med" advTm="30169">
    <p:wipe dir="d"/>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直接连接符 6"/>
          <p:cNvSpPr>
            <a:spLocks noChangeShapeType="1"/>
          </p:cNvSpPr>
          <p:nvPr/>
        </p:nvSpPr>
        <p:spPr bwMode="auto">
          <a:xfrm>
            <a:off x="905074" y="317650"/>
            <a:ext cx="1588" cy="512762"/>
          </a:xfrm>
          <a:prstGeom prst="line">
            <a:avLst/>
          </a:prstGeom>
          <a:noFill/>
          <a:ln w="76200">
            <a:solidFill>
              <a:schemeClr val="bg1">
                <a:lumMod val="75000"/>
              </a:schemeClr>
            </a:solidFill>
            <a:bevel/>
            <a:headEnd/>
            <a:tailEnd/>
          </a:ln>
          <a:extLst/>
        </p:spPr>
        <p:txBody>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eaLnBrk="1" hangingPunct="1">
              <a:defRPr/>
            </a:pPr>
            <a:endParaRPr lang="zh-CN" altLang="en-US"/>
          </a:p>
        </p:txBody>
      </p:sp>
      <p:sp>
        <p:nvSpPr>
          <p:cNvPr id="6150" name="TextBox 50"/>
          <p:cNvSpPr>
            <a:spLocks noChangeArrowheads="1"/>
          </p:cNvSpPr>
          <p:nvPr/>
        </p:nvSpPr>
        <p:spPr bwMode="auto">
          <a:xfrm>
            <a:off x="365325" y="258912"/>
            <a:ext cx="468313" cy="630238"/>
          </a:xfrm>
          <a:prstGeom prst="rect">
            <a:avLst/>
          </a:prstGeom>
          <a:noFill/>
          <a:ln w="9525">
            <a:noFill/>
            <a:miter lim="800000"/>
            <a:headEnd/>
            <a:tailEnd/>
          </a:ln>
        </p:spPr>
        <p:txBody>
          <a:bodyPr>
            <a:spAutoFit/>
          </a:bodyPr>
          <a:lstStyle/>
          <a:p>
            <a:pPr eaLnBrk="1" hangingPunct="1"/>
            <a:r>
              <a:rPr lang="en-US" altLang="zh-CN" sz="3500" dirty="0" smtClean="0">
                <a:solidFill>
                  <a:srgbClr val="FF0000"/>
                </a:solidFill>
                <a:latin typeface="Arial Black" pitchFamily="34" charset="0"/>
                <a:ea typeface="汉仪菱心体简"/>
                <a:cs typeface="汉仪菱心体简"/>
                <a:sym typeface="Arial Black" pitchFamily="34" charset="0"/>
              </a:rPr>
              <a:t>2</a:t>
            </a:r>
            <a:endParaRPr lang="zh-CN" altLang="en-US" sz="3500" dirty="0">
              <a:solidFill>
                <a:srgbClr val="FF0000"/>
              </a:solidFill>
              <a:latin typeface="Arial Black" pitchFamily="34" charset="0"/>
              <a:ea typeface="汉仪菱心体简"/>
              <a:cs typeface="汉仪菱心体简"/>
              <a:sym typeface="Arial Black" pitchFamily="34" charset="0"/>
            </a:endParaRPr>
          </a:p>
        </p:txBody>
      </p:sp>
      <p:sp>
        <p:nvSpPr>
          <p:cNvPr id="6152" name="AutoShape 8" descr="http://img5.imgtn.bdimg.com/it/u=2389761677,3603769486&amp;fm=11&amp;gp=0.jpg"/>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6154" name="AutoShape 10" descr="http://img5.imgtn.bdimg.com/it/u=2389761677,3603769486&amp;fm=11&amp;gp=0.jpg"/>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24" name="矩形 23"/>
          <p:cNvSpPr/>
          <p:nvPr/>
        </p:nvSpPr>
        <p:spPr>
          <a:xfrm>
            <a:off x="191344" y="1700808"/>
            <a:ext cx="12192000" cy="523220"/>
          </a:xfrm>
          <a:prstGeom prst="rect">
            <a:avLst/>
          </a:prstGeom>
        </p:spPr>
        <p:txBody>
          <a:bodyPr wrap="square">
            <a:spAutoFit/>
          </a:bodyPr>
          <a:lstStyle/>
          <a:p>
            <a:pPr marL="457200" indent="-457200">
              <a:buFont typeface="Wingdings" panose="05000000000000000000" pitchFamily="2" charset="2"/>
              <a:buChar char="Ø"/>
            </a:pPr>
            <a:r>
              <a:rPr lang="zh-CN" altLang="en-US" sz="2800" dirty="0" smtClean="0">
                <a:latin typeface="Times New Roman" panose="02020603050405020304" pitchFamily="18" charset="0"/>
                <a:ea typeface="黑体" panose="02010609060101010101" pitchFamily="49" charset="-122"/>
                <a:cs typeface="Times New Roman" panose="02020603050405020304" pitchFamily="18" charset="0"/>
              </a:rPr>
              <a:t>学习目标：</a:t>
            </a:r>
            <a:endParaRPr lang="en-US" altLang="zh-CN" sz="2800" dirty="0" smtClean="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3" name="矩形 12"/>
          <p:cNvSpPr/>
          <p:nvPr/>
        </p:nvSpPr>
        <p:spPr>
          <a:xfrm>
            <a:off x="1192598" y="2492896"/>
            <a:ext cx="9361040" cy="2308324"/>
          </a:xfrm>
          <a:prstGeom prst="rect">
            <a:avLst/>
          </a:prstGeom>
        </p:spPr>
        <p:txBody>
          <a:bodyPr wrap="square">
            <a:spAutoFit/>
          </a:bodyPr>
          <a:lstStyle/>
          <a:p>
            <a:pPr marL="285750" indent="-285750">
              <a:lnSpc>
                <a:spcPct val="150000"/>
              </a:lnSpc>
              <a:buFont typeface="Arial" panose="020B0604020202020204" pitchFamily="34" charset="0"/>
              <a:buChar char="•"/>
            </a:pP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A few-shot learner is expected to reach good </a:t>
            </a:r>
            <a:r>
              <a:rPr lang="en-US" altLang="zh-CN" sz="24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generalization ability </a:t>
            </a:r>
            <a:r>
              <a:rPr lang="en-US" altLang="zh-CN" sz="2400" dirty="0" smtClean="0">
                <a:latin typeface="Times New Roman" panose="02020603050405020304" pitchFamily="18" charset="0"/>
                <a:ea typeface="黑体" panose="02010609060101010101" pitchFamily="49" charset="-122"/>
                <a:cs typeface="Times New Roman" panose="02020603050405020304" pitchFamily="18" charset="0"/>
              </a:rPr>
              <a:t>on </a:t>
            </a:r>
            <a:r>
              <a:rPr lang="en-US" altLang="zh-CN" sz="24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novel classes </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by </a:t>
            </a:r>
            <a:r>
              <a:rPr lang="en-US" altLang="zh-CN" sz="24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several samples per class</a:t>
            </a:r>
            <a:r>
              <a:rPr lang="en-US" altLang="zh-CN" sz="2400" dirty="0" smtClean="0">
                <a:latin typeface="Times New Roman" panose="02020603050405020304" pitchFamily="18" charset="0"/>
                <a:ea typeface="黑体" panose="02010609060101010101" pitchFamily="49" charset="-122"/>
                <a:cs typeface="Times New Roman" panose="02020603050405020304" pitchFamily="18" charset="0"/>
              </a:rPr>
              <a:t>.</a:t>
            </a:r>
          </a:p>
          <a:p>
            <a:pPr marL="285750" indent="-285750">
              <a:lnSpc>
                <a:spcPct val="150000"/>
              </a:lnSpc>
              <a:buFont typeface="Arial" panose="020B0604020202020204" pitchFamily="34" charset="0"/>
              <a:buChar char="•"/>
            </a:pPr>
            <a:r>
              <a:rPr lang="zh-CN" altLang="en-US" sz="2400" dirty="0" smtClean="0"/>
              <a:t>给予</a:t>
            </a:r>
            <a:r>
              <a:rPr lang="zh-CN" altLang="en-US" sz="2400" dirty="0">
                <a:solidFill>
                  <a:srgbClr val="FF0000"/>
                </a:solidFill>
              </a:rPr>
              <a:t>足够多</a:t>
            </a:r>
            <a:r>
              <a:rPr lang="en-US" altLang="zh-CN" sz="2400" dirty="0">
                <a:solidFill>
                  <a:srgbClr val="FF0000"/>
                </a:solidFill>
              </a:rPr>
              <a:t>base classes</a:t>
            </a:r>
            <a:r>
              <a:rPr lang="zh-CN" altLang="en-US" sz="2400" dirty="0"/>
              <a:t>的训练样本</a:t>
            </a:r>
            <a:r>
              <a:rPr lang="zh-CN" altLang="en-US" sz="2400" dirty="0" smtClean="0"/>
              <a:t>，使用</a:t>
            </a:r>
            <a:r>
              <a:rPr lang="zh-CN" altLang="en-US" sz="2400" dirty="0" smtClean="0">
                <a:solidFill>
                  <a:srgbClr val="FF0000"/>
                </a:solidFill>
              </a:rPr>
              <a:t>有限的</a:t>
            </a:r>
            <a:r>
              <a:rPr lang="zh-CN" altLang="en-US" sz="2400" dirty="0">
                <a:solidFill>
                  <a:srgbClr val="FF0000"/>
                </a:solidFill>
              </a:rPr>
              <a:t>有标签数据</a:t>
            </a:r>
            <a:r>
              <a:rPr lang="zh-CN" altLang="en-US" sz="2400" dirty="0"/>
              <a:t>（</a:t>
            </a:r>
            <a:r>
              <a:rPr lang="en-US" altLang="zh-CN" sz="2400" dirty="0"/>
              <a:t>a limited number of labeled examples</a:t>
            </a:r>
            <a:r>
              <a:rPr lang="zh-CN" altLang="en-US" sz="2400" dirty="0"/>
              <a:t>）来识别</a:t>
            </a:r>
            <a:r>
              <a:rPr lang="en-US" altLang="zh-CN" sz="2400" dirty="0">
                <a:solidFill>
                  <a:srgbClr val="FF0000"/>
                </a:solidFill>
              </a:rPr>
              <a:t>novel classes</a:t>
            </a:r>
            <a:r>
              <a:rPr lang="zh-CN" altLang="en-US" sz="2400" dirty="0"/>
              <a:t>。</a:t>
            </a:r>
          </a:p>
        </p:txBody>
      </p:sp>
      <p:sp>
        <p:nvSpPr>
          <p:cNvPr id="20" name="Text Box 27"/>
          <p:cNvSpPr txBox="1">
            <a:spLocks noChangeArrowheads="1"/>
          </p:cNvSpPr>
          <p:nvPr/>
        </p:nvSpPr>
        <p:spPr bwMode="auto">
          <a:xfrm>
            <a:off x="911424" y="360512"/>
            <a:ext cx="4254500" cy="400110"/>
          </a:xfrm>
          <a:prstGeom prst="rect">
            <a:avLst/>
          </a:prstGeom>
          <a:noFill/>
          <a:ln w="9525">
            <a:noFill/>
            <a:miter lim="800000"/>
            <a:headEnd/>
            <a:tailEnd/>
          </a:ln>
        </p:spPr>
        <p:txBody>
          <a:bodyPr>
            <a:spAutoFit/>
          </a:bodyPr>
          <a:lstStyle/>
          <a:p>
            <a:r>
              <a:rPr lang="en-US" altLang="zh-CN" sz="2000" dirty="0" smtClean="0">
                <a:latin typeface="Times New Roman" panose="02020603050405020304" pitchFamily="18" charset="0"/>
                <a:ea typeface="黑体" panose="02010609060101010101" pitchFamily="49" charset="-122"/>
                <a:cs typeface="Times New Roman" panose="02020603050405020304" pitchFamily="18" charset="0"/>
              </a:rPr>
              <a:t>Few-shot Learning</a:t>
            </a:r>
            <a:endParaRPr lang="en-US" altLang="zh-CN" sz="2000" dirty="0">
              <a:latin typeface="Times New Roman" panose="02020603050405020304" pitchFamily="18" charset="0"/>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4276319891"/>
      </p:ext>
    </p:extLst>
  </p:cSld>
  <p:clrMapOvr>
    <a:masterClrMapping/>
  </p:clrMapOvr>
  <p:transition spd="med" advTm="30169">
    <p:wipe dir="d"/>
  </p:transition>
  <p:timing>
    <p:tnLst>
      <p:par>
        <p:cTn id="1" dur="indefinite" restart="never" nodeType="tmRoot"/>
      </p:par>
    </p:tnLst>
  </p:timing>
</p:sld>
</file>

<file path=ppt/theme/theme1.xml><?xml version="1.0" encoding="utf-8"?>
<a:theme xmlns:a="http://schemas.openxmlformats.org/drawingml/2006/main" name="自定义设计方案">
  <a:themeElements>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自定义设计方案">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自定义设计方案">
  <a:themeElements>
    <a:clrScheme name="1_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自定义设计方案">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39287</TotalTime>
  <Words>2144</Words>
  <Application>Microsoft Office PowerPoint</Application>
  <PresentationFormat>宽屏</PresentationFormat>
  <Paragraphs>208</Paragraphs>
  <Slides>23</Slides>
  <Notes>23</Notes>
  <HiddenSlides>0</HiddenSlides>
  <MMClips>0</MMClips>
  <ScaleCrop>false</ScaleCrop>
  <HeadingPairs>
    <vt:vector size="6" baseType="variant">
      <vt:variant>
        <vt:lpstr>已用的字体</vt:lpstr>
      </vt:variant>
      <vt:variant>
        <vt:i4>9</vt:i4>
      </vt:variant>
      <vt:variant>
        <vt:lpstr>主题</vt:lpstr>
      </vt:variant>
      <vt:variant>
        <vt:i4>2</vt:i4>
      </vt:variant>
      <vt:variant>
        <vt:lpstr>幻灯片标题</vt:lpstr>
      </vt:variant>
      <vt:variant>
        <vt:i4>23</vt:i4>
      </vt:variant>
    </vt:vector>
  </HeadingPairs>
  <TitlesOfParts>
    <vt:vector size="34" baseType="lpstr">
      <vt:lpstr>汉仪菱心体简</vt:lpstr>
      <vt:lpstr>黑体</vt:lpstr>
      <vt:lpstr>宋体</vt:lpstr>
      <vt:lpstr>Arial</vt:lpstr>
      <vt:lpstr>Arial Black</vt:lpstr>
      <vt:lpstr>Cambria Math</vt:lpstr>
      <vt:lpstr>Times New Roman</vt:lpstr>
      <vt:lpstr>Verdana</vt:lpstr>
      <vt:lpstr>Wingdings</vt:lpstr>
      <vt:lpstr>自定义设计方案</vt:lpstr>
      <vt:lpstr>1_自定义设计方案</vt:lpstr>
      <vt:lpstr>小样本学习&amp;元学习 （few-shot learning &amp; meta learning）</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THANKS！</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LiuJian</dc:creator>
  <cp:lastModifiedBy>dongna</cp:lastModifiedBy>
  <cp:revision>3044</cp:revision>
  <cp:lastPrinted>1601-01-01T00:00:00Z</cp:lastPrinted>
  <dcterms:created xsi:type="dcterms:W3CDTF">1601-01-01T00:00:00Z</dcterms:created>
  <dcterms:modified xsi:type="dcterms:W3CDTF">2019-12-28T05:47:33Z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1</vt:i4>
  </property>
</Properties>
</file>